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5"/>
  </p:sldMasterIdLst>
  <p:notesMasterIdLst>
    <p:notesMasterId r:id="rId34"/>
  </p:notesMasterIdLst>
  <p:handoutMasterIdLst>
    <p:handoutMasterId r:id="rId35"/>
  </p:handoutMasterIdLst>
  <p:sldIdLst>
    <p:sldId id="262" r:id="rId6"/>
    <p:sldId id="266" r:id="rId7"/>
    <p:sldId id="267" r:id="rId8"/>
    <p:sldId id="268" r:id="rId9"/>
    <p:sldId id="270" r:id="rId10"/>
    <p:sldId id="271" r:id="rId11"/>
    <p:sldId id="272" r:id="rId12"/>
    <p:sldId id="269" r:id="rId13"/>
    <p:sldId id="273" r:id="rId14"/>
    <p:sldId id="274" r:id="rId15"/>
    <p:sldId id="275" r:id="rId16"/>
    <p:sldId id="276" r:id="rId17"/>
    <p:sldId id="277" r:id="rId18"/>
    <p:sldId id="278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8" r:id="rId27"/>
    <p:sldId id="297" r:id="rId28"/>
    <p:sldId id="289" r:id="rId29"/>
    <p:sldId id="292" r:id="rId30"/>
    <p:sldId id="293" r:id="rId31"/>
    <p:sldId id="294" r:id="rId32"/>
    <p:sldId id="295" r:id="rId33"/>
  </p:sldIdLst>
  <p:sldSz cx="9144000" cy="6858000" type="screen4x3"/>
  <p:notesSz cx="9296400" cy="7010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208">
          <p15:clr>
            <a:srgbClr val="A4A3A4"/>
          </p15:clr>
        </p15:guide>
        <p15:guide id="2" pos="29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4EAC"/>
    <a:srgbClr val="00013F"/>
    <a:srgbClr val="0F5AC3"/>
    <a:srgbClr val="3764DE"/>
    <a:srgbClr val="021D46"/>
    <a:srgbClr val="14887A"/>
    <a:srgbClr val="909A94"/>
    <a:srgbClr val="B9B9B9"/>
    <a:srgbClr val="AD2F26"/>
    <a:srgbClr val="AD2F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56"/>
    <p:restoredTop sz="90976"/>
  </p:normalViewPr>
  <p:slideViewPr>
    <p:cSldViewPr showGuides="1">
      <p:cViewPr>
        <p:scale>
          <a:sx n="77" d="100"/>
          <a:sy n="77" d="100"/>
        </p:scale>
        <p:origin x="-516" y="-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2" d="100"/>
          <a:sy n="72" d="100"/>
        </p:scale>
        <p:origin x="-1944" y="-108"/>
      </p:cViewPr>
      <p:guideLst>
        <p:guide orient="horz" pos="2208"/>
        <p:guide pos="29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16C1026-A80E-4207-AC7C-91A58A38BF94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0D1CFF4-C2A0-4482-BA09-AB65DD396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019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B1E8981-66AC-574A-9AF4-07F7987D6F15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71813" y="876300"/>
            <a:ext cx="3152775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97ED59A-E594-C445-B36A-23B4076F9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283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7ED59A-E594-C445-B36A-23B4076F95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3598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7ED59A-E594-C445-B36A-23B4076F95E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018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7ED59A-E594-C445-B36A-23B4076F95E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46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412D7EE-0E67-9243-B03F-6CD2E04CFD8D}"/>
              </a:ext>
            </a:extLst>
          </p:cNvPr>
          <p:cNvSpPr txBox="1"/>
          <p:nvPr userDrawn="1"/>
        </p:nvSpPr>
        <p:spPr>
          <a:xfrm>
            <a:off x="8534400" y="6550223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FB4568B5-C73F-7543-8C55-549A99BD7BCB}" type="slidenum">
              <a:rPr lang="en-US" sz="1400" smtClean="0">
                <a:solidFill>
                  <a:schemeClr val="bg1"/>
                </a:solidFill>
                <a:latin typeface="+mn-lt"/>
              </a:rPr>
              <a:t>‹#›</a:t>
            </a:fld>
            <a:endParaRPr lang="en-US" sz="14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76464CC-2EC1-4644-864A-09F67BF55547}"/>
              </a:ext>
            </a:extLst>
          </p:cNvPr>
          <p:cNvSpPr txBox="1"/>
          <p:nvPr userDrawn="1"/>
        </p:nvSpPr>
        <p:spPr>
          <a:xfrm>
            <a:off x="8534400" y="6550223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FB4568B5-C73F-7543-8C55-549A99BD7BCB}" type="slidenum">
              <a:rPr lang="en-US" sz="1400" smtClean="0">
                <a:solidFill>
                  <a:schemeClr val="bg1"/>
                </a:solidFill>
                <a:latin typeface="+mn-lt"/>
              </a:rPr>
              <a:t>‹#›</a:t>
            </a:fld>
            <a:endParaRPr lang="en-US" sz="14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32766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981200"/>
            <a:ext cx="32766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6858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2247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62237"/>
            <a:ext cx="4040188" cy="3586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02247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662237"/>
            <a:ext cx="4041775" cy="3586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3008313" cy="6731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62000"/>
            <a:ext cx="5111750" cy="53641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6705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981200"/>
            <a:ext cx="6705600" cy="4419600"/>
          </a:xfrm>
        </p:spPr>
        <p:txBody>
          <a:bodyPr/>
          <a:lstStyle/>
          <a:p>
            <a:pPr lvl="0"/>
            <a:endParaRPr lang="en-US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" y="19455"/>
            <a:ext cx="9135899" cy="6857999"/>
          </a:xfrm>
          <a:prstGeom prst="rect">
            <a:avLst/>
          </a:prstGeom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914400"/>
            <a:ext cx="6705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6705600" cy="4465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52400" y="6550968"/>
            <a:ext cx="4038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©2019 Elliot Hospital All Rights Reserved.</a:t>
            </a:r>
            <a:endParaRPr lang="en-US" sz="9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6154587-3D8B-D045-875D-679E9B4A7320}"/>
              </a:ext>
            </a:extLst>
          </p:cNvPr>
          <p:cNvSpPr txBox="1"/>
          <p:nvPr userDrawn="1"/>
        </p:nvSpPr>
        <p:spPr>
          <a:xfrm>
            <a:off x="8534400" y="6550223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FB4568B5-C73F-7543-8C55-549A99BD7BCB}" type="slidenum">
              <a:rPr lang="en-US" sz="1400" smtClean="0">
                <a:solidFill>
                  <a:schemeClr val="bg1"/>
                </a:solidFill>
                <a:latin typeface="+mn-lt"/>
              </a:rPr>
              <a:t>‹#›</a:t>
            </a:fld>
            <a:endParaRPr lang="en-US" sz="1400" dirty="0">
              <a:solidFill>
                <a:schemeClr val="bg1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</p:sldLayoutIdLst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 b="1" i="0">
          <a:solidFill>
            <a:schemeClr val="tx2"/>
          </a:solidFill>
          <a:latin typeface="+mn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latin typeface="Times" pitchFamily="18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latin typeface="Times" pitchFamily="18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latin typeface="Times" pitchFamily="18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latin typeface="Times" pitchFamily="18" charset="0"/>
        </a:defRPr>
      </a:lvl5pPr>
      <a:lvl6pPr marL="4572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latin typeface="Times" pitchFamily="18" charset="0"/>
        </a:defRPr>
      </a:lvl6pPr>
      <a:lvl7pPr marL="9144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latin typeface="Times" pitchFamily="18" charset="0"/>
        </a:defRPr>
      </a:lvl7pPr>
      <a:lvl8pPr marL="13716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latin typeface="Times" pitchFamily="18" charset="0"/>
        </a:defRPr>
      </a:lvl8pPr>
      <a:lvl9pPr marL="18288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latin typeface="Times" pitchFamily="18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chemeClr val="tx1"/>
        </a:buClr>
        <a:buSzPct val="100000"/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chemeClr val="tx1"/>
        </a:buClr>
        <a:buFont typeface="Arial"/>
        <a:buChar char="•"/>
        <a:defRPr sz="2400">
          <a:solidFill>
            <a:schemeClr val="tx1"/>
          </a:solidFill>
          <a:latin typeface="+mn-lt"/>
          <a:ea typeface="ヒラギノ角ゴ Pro W3" charset="-128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chemeClr val="tx1"/>
        </a:buClr>
        <a:buFont typeface="Arial"/>
        <a:buChar char="•"/>
        <a:defRPr sz="2000">
          <a:solidFill>
            <a:schemeClr val="tx1"/>
          </a:solidFill>
          <a:latin typeface="+mn-lt"/>
          <a:ea typeface="ヒラギノ角ゴ Pro W3" charset="-128"/>
        </a:defRPr>
      </a:lvl3pPr>
      <a:lvl4pPr marL="16002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chemeClr val="tx1"/>
        </a:buClr>
        <a:buFont typeface="Arial"/>
        <a:buChar char="•"/>
        <a:defRPr sz="1600">
          <a:solidFill>
            <a:schemeClr val="tx1"/>
          </a:solidFill>
          <a:latin typeface="+mn-lt"/>
          <a:ea typeface="ヒラギノ角ゴ Pro W3" charset="-128"/>
        </a:defRPr>
      </a:lvl4pPr>
      <a:lvl5pPr marL="20574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chemeClr val="tx1"/>
        </a:buClr>
        <a:buFont typeface="Arial"/>
        <a:buChar char="•"/>
        <a:defRPr sz="1600">
          <a:solidFill>
            <a:schemeClr val="tx1"/>
          </a:solidFill>
          <a:latin typeface="+mn-lt"/>
          <a:ea typeface="ヒラギノ角ゴ Pro W3" charset="-128"/>
        </a:defRPr>
      </a:lvl5pPr>
      <a:lvl6pPr marL="25146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44500" y="914400"/>
            <a:ext cx="8001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lnSpc>
                <a:spcPct val="85000"/>
              </a:lnSpc>
              <a:defRPr/>
            </a:pPr>
            <a:r>
              <a:rPr lang="en-US" sz="5400" b="1" dirty="0">
                <a:solidFill>
                  <a:srgbClr val="000099"/>
                </a:solidFill>
                <a:latin typeface="Arial Black" panose="020B0A04020102020204" pitchFamily="34" charset="0"/>
              </a:rPr>
              <a:t>More is Better</a:t>
            </a:r>
            <a:r>
              <a:rPr lang="en-US" sz="5400" b="1" dirty="0" smtClean="0">
                <a:solidFill>
                  <a:srgbClr val="000099"/>
                </a:solidFill>
                <a:latin typeface="Arial Black" panose="020B0A04020102020204" pitchFamily="34" charset="0"/>
              </a:rPr>
              <a:t>:</a:t>
            </a:r>
          </a:p>
          <a:p>
            <a:pPr>
              <a:lnSpc>
                <a:spcPct val="85000"/>
              </a:lnSpc>
              <a:defRPr/>
            </a:pPr>
            <a:r>
              <a:rPr lang="en-US" sz="32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Engaging Staff to Improve Event Reporting in Ambulatory Care</a:t>
            </a:r>
            <a:endParaRPr lang="en-US" sz="3200" b="1" kern="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85000"/>
              </a:lnSpc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21D46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5334000"/>
            <a:ext cx="3759200" cy="609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324600" y="5943600"/>
            <a:ext cx="2362200" cy="228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kern="1200" dirty="0" smtClean="0">
                <a:solidFill>
                  <a:srgbClr val="021D46"/>
                </a:solidFill>
                <a:latin typeface="+mn-lt"/>
                <a:ea typeface="+mn-ea"/>
                <a:cs typeface="+mn-cs"/>
              </a:rPr>
              <a:t> ©</a:t>
            </a:r>
            <a:r>
              <a:rPr lang="en-US" sz="900" kern="1200" dirty="0">
                <a:solidFill>
                  <a:srgbClr val="021D46"/>
                </a:solidFill>
                <a:latin typeface="+mn-lt"/>
                <a:ea typeface="+mn-ea"/>
                <a:cs typeface="+mn-cs"/>
              </a:rPr>
              <a:t>2019 Elliot Hospital All Rights </a:t>
            </a:r>
            <a:r>
              <a:rPr lang="en-US" sz="900" kern="1200" dirty="0" smtClean="0">
                <a:solidFill>
                  <a:srgbClr val="021D46"/>
                </a:solidFill>
                <a:latin typeface="+mn-lt"/>
                <a:ea typeface="+mn-ea"/>
                <a:cs typeface="+mn-cs"/>
              </a:rPr>
              <a:t>Reserved </a:t>
            </a:r>
            <a:endParaRPr lang="en-US" sz="900" dirty="0">
              <a:solidFill>
                <a:srgbClr val="021D46"/>
              </a:solidFill>
              <a:latin typeface="+mn-lt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685800" y="2667000"/>
            <a:ext cx="7696200" cy="0"/>
          </a:xfrm>
          <a:prstGeom prst="line">
            <a:avLst/>
          </a:prstGeom>
          <a:solidFill>
            <a:schemeClr val="accent1"/>
          </a:solidFill>
          <a:ln w="34925" cap="flat" cmpd="thinThick" algn="ctr">
            <a:solidFill>
              <a:srgbClr val="0B4EAC"/>
            </a:solidFill>
            <a:prstDash val="solid"/>
            <a:round/>
            <a:headEnd type="none" w="med" len="med"/>
            <a:tailEnd type="none" w="med" len="med"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</p:cxnSp>
      <p:sp>
        <p:nvSpPr>
          <p:cNvPr id="10" name="Rectangle 9"/>
          <p:cNvSpPr/>
          <p:nvPr/>
        </p:nvSpPr>
        <p:spPr bwMode="auto">
          <a:xfrm>
            <a:off x="557013" y="2744316"/>
            <a:ext cx="7838239" cy="76200"/>
          </a:xfrm>
          <a:prstGeom prst="rect">
            <a:avLst/>
          </a:prstGeom>
          <a:gradFill>
            <a:gsLst>
              <a:gs pos="0">
                <a:srgbClr val="000099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 bwMode="auto">
          <a:xfrm>
            <a:off x="741061" y="3249873"/>
            <a:ext cx="6751387" cy="2305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buSzPct val="75000"/>
            </a:pPr>
            <a:r>
              <a:rPr lang="en-US" sz="2000" dirty="0" smtClean="0">
                <a:latin typeface="Berlin Sans FB" panose="020E0602020502020306" pitchFamily="34" charset="0"/>
              </a:rPr>
              <a:t>Mara </a:t>
            </a:r>
            <a:r>
              <a:rPr lang="en-US" sz="2000" dirty="0">
                <a:latin typeface="Berlin Sans FB" panose="020E0602020502020306" pitchFamily="34" charset="0"/>
              </a:rPr>
              <a:t>Aronson, MS, RN, GCNS-BC, FASCP, CPHQ</a:t>
            </a:r>
          </a:p>
          <a:p>
            <a:pPr>
              <a:spcBef>
                <a:spcPts val="0"/>
              </a:spcBef>
              <a:buSzPct val="75000"/>
            </a:pPr>
            <a:r>
              <a:rPr lang="en-US" sz="1800" dirty="0">
                <a:latin typeface="Berlin Sans FB" panose="020E0602020502020306" pitchFamily="34" charset="0"/>
              </a:rPr>
              <a:t>  </a:t>
            </a:r>
            <a:r>
              <a:rPr lang="en-US" sz="1800" dirty="0" smtClean="0">
                <a:latin typeface="Berlin Sans FB" panose="020E0602020502020306" pitchFamily="34" charset="0"/>
              </a:rPr>
              <a:t>   </a:t>
            </a:r>
            <a:r>
              <a:rPr lang="en-US" sz="1800" dirty="0">
                <a:latin typeface="Berlin Sans FB" panose="020E0602020502020306" pitchFamily="34" charset="0"/>
              </a:rPr>
              <a:t>Patient Safety &amp; Quality RN</a:t>
            </a:r>
          </a:p>
          <a:p>
            <a:pPr>
              <a:spcBef>
                <a:spcPts val="0"/>
              </a:spcBef>
              <a:buSzPct val="75000"/>
            </a:pPr>
            <a:endParaRPr lang="en-US" sz="1100" dirty="0" smtClean="0">
              <a:latin typeface="Berlin Sans FB" panose="020E0602020502020306" pitchFamily="34" charset="0"/>
            </a:endParaRPr>
          </a:p>
          <a:p>
            <a:pPr>
              <a:spcBef>
                <a:spcPts val="0"/>
              </a:spcBef>
              <a:buSzPct val="75000"/>
            </a:pPr>
            <a:r>
              <a:rPr lang="en-US" sz="2000" dirty="0" smtClean="0">
                <a:latin typeface="Berlin Sans FB" panose="020E0602020502020306" pitchFamily="34" charset="0"/>
              </a:rPr>
              <a:t>Melissa </a:t>
            </a:r>
            <a:r>
              <a:rPr lang="en-US" sz="2000" dirty="0">
                <a:latin typeface="Berlin Sans FB" panose="020E0602020502020306" pitchFamily="34" charset="0"/>
              </a:rPr>
              <a:t>Taylor, BS, RN-BC</a:t>
            </a:r>
          </a:p>
          <a:p>
            <a:pPr>
              <a:spcBef>
                <a:spcPts val="0"/>
              </a:spcBef>
              <a:buSzPct val="75000"/>
            </a:pPr>
            <a:r>
              <a:rPr lang="en-US" sz="1800" dirty="0">
                <a:latin typeface="Berlin Sans FB" panose="020E0602020502020306" pitchFamily="34" charset="0"/>
              </a:rPr>
              <a:t> </a:t>
            </a:r>
            <a:r>
              <a:rPr lang="en-US" sz="1800" dirty="0" smtClean="0">
                <a:latin typeface="Berlin Sans FB" panose="020E0602020502020306" pitchFamily="34" charset="0"/>
              </a:rPr>
              <a:t>    </a:t>
            </a:r>
            <a:r>
              <a:rPr lang="en-US" sz="1800" dirty="0">
                <a:latin typeface="Berlin Sans FB" panose="020E0602020502020306" pitchFamily="34" charset="0"/>
              </a:rPr>
              <a:t>Director of Nursing for Primary Care </a:t>
            </a:r>
          </a:p>
          <a:p>
            <a:pPr>
              <a:spcBef>
                <a:spcPts val="0"/>
              </a:spcBef>
              <a:buSzPct val="75000"/>
            </a:pPr>
            <a:r>
              <a:rPr lang="en-US" sz="1200" dirty="0" smtClean="0">
                <a:latin typeface="Berlin Sans FB" panose="020E0602020502020306" pitchFamily="34" charset="0"/>
              </a:rPr>
              <a:t> </a:t>
            </a:r>
            <a:endParaRPr lang="en-US" sz="1200" dirty="0">
              <a:latin typeface="Berlin Sans FB" panose="020E0602020502020306" pitchFamily="34" charset="0"/>
            </a:endParaRPr>
          </a:p>
          <a:p>
            <a:pPr>
              <a:spcBef>
                <a:spcPts val="0"/>
              </a:spcBef>
              <a:buSzPct val="75000"/>
            </a:pPr>
            <a:r>
              <a:rPr lang="en-US" sz="2000" dirty="0" smtClean="0">
                <a:latin typeface="Berlin Sans FB" panose="020E0602020502020306" pitchFamily="34" charset="0"/>
              </a:rPr>
              <a:t>Anna </a:t>
            </a:r>
            <a:r>
              <a:rPr lang="en-US" sz="2000" dirty="0">
                <a:latin typeface="Berlin Sans FB" panose="020E0602020502020306" pitchFamily="34" charset="0"/>
              </a:rPr>
              <a:t>Holland, RN </a:t>
            </a:r>
          </a:p>
          <a:p>
            <a:pPr>
              <a:spcBef>
                <a:spcPts val="0"/>
              </a:spcBef>
              <a:buSzPct val="75000"/>
            </a:pPr>
            <a:r>
              <a:rPr lang="en-US" sz="1800" dirty="0">
                <a:latin typeface="Berlin Sans FB" panose="020E0602020502020306" pitchFamily="34" charset="0"/>
              </a:rPr>
              <a:t>  </a:t>
            </a:r>
            <a:r>
              <a:rPr lang="en-US" sz="1800" dirty="0" smtClean="0">
                <a:latin typeface="Berlin Sans FB" panose="020E0602020502020306" pitchFamily="34" charset="0"/>
              </a:rPr>
              <a:t>   </a:t>
            </a:r>
            <a:r>
              <a:rPr lang="en-US" sz="1800" dirty="0">
                <a:latin typeface="Berlin Sans FB" panose="020E0602020502020306" pitchFamily="34" charset="0"/>
              </a:rPr>
              <a:t>Resource Nurse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838200" y="3962400"/>
            <a:ext cx="609600" cy="0"/>
          </a:xfrm>
          <a:prstGeom prst="line">
            <a:avLst/>
          </a:prstGeom>
          <a:ln>
            <a:headEnd type="none" w="med" len="med"/>
            <a:tailEnd type="non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 bwMode="auto">
          <a:xfrm>
            <a:off x="838200" y="4724400"/>
            <a:ext cx="609600" cy="0"/>
          </a:xfrm>
          <a:prstGeom prst="line">
            <a:avLst/>
          </a:prstGeom>
          <a:ln>
            <a:headEnd type="none" w="med" len="med"/>
            <a:tailEnd type="non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7772400" cy="9144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Elliot Health System</a:t>
            </a:r>
            <a:r>
              <a:rPr lang="en-US" sz="600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en-US" sz="600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en-US" sz="600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en-US" sz="600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en-US" sz="2000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member of </a:t>
            </a:r>
            <a:r>
              <a:rPr lang="en-US" sz="2000" u="sng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SolutioNHealth</a:t>
            </a:r>
            <a:endParaRPr lang="en-US" sz="2000" u="sng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286000"/>
            <a:ext cx="7391400" cy="3756556"/>
          </a:xfrm>
        </p:spPr>
        <p:txBody>
          <a:bodyPr/>
          <a:lstStyle/>
          <a:p>
            <a:r>
              <a:rPr lang="en-US" sz="2400" dirty="0" smtClean="0">
                <a:solidFill>
                  <a:srgbClr val="00013F"/>
                </a:solidFill>
                <a:latin typeface="Arial Narrow" panose="020B0606020202030204" pitchFamily="34" charset="0"/>
              </a:rPr>
              <a:t>Is non-profit organization since 1890</a:t>
            </a:r>
          </a:p>
          <a:p>
            <a:r>
              <a:rPr lang="en-US" sz="2400" dirty="0" smtClean="0">
                <a:solidFill>
                  <a:srgbClr val="00013F"/>
                </a:solidFill>
                <a:latin typeface="Arial Narrow" panose="020B0606020202030204" pitchFamily="34" charset="0"/>
              </a:rPr>
              <a:t>Largest provider of comprehensive healthcare in southern NH</a:t>
            </a:r>
          </a:p>
          <a:p>
            <a:r>
              <a:rPr lang="en-US" sz="2400" dirty="0" smtClean="0">
                <a:solidFill>
                  <a:srgbClr val="00013F"/>
                </a:solidFill>
                <a:latin typeface="Arial Narrow" panose="020B0606020202030204" pitchFamily="34" charset="0"/>
              </a:rPr>
              <a:t>296-bed hospital including the Regional Trauma Center</a:t>
            </a:r>
          </a:p>
          <a:p>
            <a:r>
              <a:rPr lang="en-US" sz="2400" dirty="0" smtClean="0">
                <a:solidFill>
                  <a:srgbClr val="00013F"/>
                </a:solidFill>
                <a:latin typeface="Arial Narrow" panose="020B0606020202030204" pitchFamily="34" charset="0"/>
              </a:rPr>
              <a:t>Home care services </a:t>
            </a:r>
          </a:p>
          <a:p>
            <a:r>
              <a:rPr lang="en-US" sz="2400" dirty="0" smtClean="0">
                <a:solidFill>
                  <a:srgbClr val="00013F"/>
                </a:solidFill>
                <a:latin typeface="Arial Narrow" panose="020B0606020202030204" pitchFamily="34" charset="0"/>
              </a:rPr>
              <a:t>Ambulatory care serving 100K patients</a:t>
            </a:r>
          </a:p>
          <a:p>
            <a:endParaRPr lang="en-US" sz="2400" dirty="0" smtClean="0">
              <a:solidFill>
                <a:srgbClr val="00013F"/>
              </a:solidFill>
              <a:latin typeface="Arial Narrow" panose="020B0606020202030204" pitchFamily="34" charset="0"/>
            </a:endParaRPr>
          </a:p>
          <a:p>
            <a:endParaRPr lang="en-US" sz="2400" dirty="0" smtClean="0">
              <a:solidFill>
                <a:srgbClr val="00013F"/>
              </a:solidFill>
              <a:latin typeface="Arial Narrow" panose="020B0606020202030204" pitchFamily="34" charset="0"/>
            </a:endParaRPr>
          </a:p>
          <a:p>
            <a:endParaRPr lang="en-US" dirty="0">
              <a:solidFill>
                <a:srgbClr val="0001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8409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Elliot </a:t>
            </a:r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Ambulatory Care </a:t>
            </a:r>
            <a:endParaRPr lang="en-US" u="sng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55164"/>
            <a:ext cx="8229600" cy="4267200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>
                <a:latin typeface="Berlin Sans FB Demi" panose="020E0802020502020306" pitchFamily="34" charset="0"/>
              </a:rPr>
              <a:t>44 Practices</a:t>
            </a:r>
            <a:r>
              <a:rPr lang="en-US" dirty="0" smtClean="0">
                <a:latin typeface="Berlin Sans FB Demi" panose="020E0802020502020306" pitchFamily="34" charset="0"/>
              </a:rPr>
              <a:t>: </a:t>
            </a:r>
          </a:p>
          <a:p>
            <a:pPr marL="0" indent="0">
              <a:buNone/>
            </a:pPr>
            <a:r>
              <a:rPr lang="en-US" b="1" dirty="0">
                <a:latin typeface="Arial Narrow" panose="020B0606020202030204" pitchFamily="34" charset="0"/>
              </a:rPr>
              <a:t>Located in Manchester &amp; surrounding communities </a:t>
            </a:r>
            <a:r>
              <a:rPr lang="en-US" b="1" dirty="0" smtClean="0">
                <a:latin typeface="Arial Narrow" panose="020B0606020202030204" pitchFamily="34" charset="0"/>
              </a:rPr>
              <a:t>	</a:t>
            </a:r>
            <a:r>
              <a:rPr lang="en-US" dirty="0">
                <a:latin typeface="Arial Narrow" panose="020B0606020202030204" pitchFamily="34" charset="0"/>
              </a:rPr>
              <a:t>	</a:t>
            </a:r>
            <a:r>
              <a:rPr lang="en-US" sz="2400" dirty="0">
                <a:latin typeface="Arial Narrow" panose="020B0606020202030204" pitchFamily="34" charset="0"/>
              </a:rPr>
              <a:t>(</a:t>
            </a:r>
            <a:r>
              <a:rPr lang="en-US" sz="2400" b="1" dirty="0">
                <a:latin typeface="Arial Narrow" panose="020B0606020202030204" pitchFamily="34" charset="0"/>
              </a:rPr>
              <a:t>~</a:t>
            </a:r>
            <a:r>
              <a:rPr lang="en-US" sz="2400" dirty="0">
                <a:latin typeface="Arial Narrow" panose="020B0606020202030204" pitchFamily="34" charset="0"/>
              </a:rPr>
              <a:t>15 mi radius from Manchester)</a:t>
            </a:r>
            <a:endParaRPr lang="en-US" sz="12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en-US" sz="1400" b="1" dirty="0">
              <a:latin typeface="Arial Narrow" panose="020B0606020202030204" pitchFamily="34" charset="0"/>
            </a:endParaRPr>
          </a:p>
          <a:p>
            <a:r>
              <a:rPr lang="en-US" b="1" dirty="0" smtClean="0">
                <a:latin typeface="Arial Narrow" panose="020B0606020202030204" pitchFamily="34" charset="0"/>
              </a:rPr>
              <a:t>19 primary care &amp; pediatric offices  </a:t>
            </a:r>
          </a:p>
          <a:p>
            <a:pPr lvl="1"/>
            <a:r>
              <a:rPr lang="en-US" b="1" dirty="0" smtClean="0">
                <a:latin typeface="Arial Narrow" panose="020B0606020202030204" pitchFamily="34" charset="0"/>
              </a:rPr>
              <a:t>106 primary care providers (</a:t>
            </a:r>
            <a:r>
              <a:rPr lang="en-US" sz="2000" b="1" dirty="0" smtClean="0">
                <a:latin typeface="Arial Narrow" panose="020B0606020202030204" pitchFamily="34" charset="0"/>
              </a:rPr>
              <a:t>MD, DO, NP, PA</a:t>
            </a:r>
            <a:r>
              <a:rPr lang="en-US" b="1" dirty="0" smtClean="0">
                <a:latin typeface="Arial Narrow" panose="020B0606020202030204" pitchFamily="34" charset="0"/>
              </a:rPr>
              <a:t>)</a:t>
            </a:r>
          </a:p>
          <a:p>
            <a:pPr marL="458788" indent="0">
              <a:buNone/>
            </a:pPr>
            <a:endParaRPr lang="en-US" sz="1400" dirty="0" smtClean="0">
              <a:latin typeface="Arial Narrow" panose="020B0606020202030204" pitchFamily="34" charset="0"/>
            </a:endParaRPr>
          </a:p>
          <a:p>
            <a:r>
              <a:rPr lang="en-US" b="1" dirty="0" smtClean="0">
                <a:latin typeface="Arial Narrow" panose="020B0606020202030204" pitchFamily="34" charset="0"/>
              </a:rPr>
              <a:t>25 specialty practices serving adults, elders, &amp; children</a:t>
            </a:r>
            <a:endParaRPr lang="en-US" b="1" dirty="0">
              <a:latin typeface="Arial Narrow" panose="020B0606020202030204" pitchFamily="34" charset="0"/>
            </a:endParaRPr>
          </a:p>
          <a:p>
            <a:pPr lvl="1"/>
            <a:r>
              <a:rPr lang="en-US" b="1" dirty="0" smtClean="0">
                <a:latin typeface="Arial Narrow" panose="020B0606020202030204" pitchFamily="34" charset="0"/>
              </a:rPr>
              <a:t>122 specialty </a:t>
            </a:r>
            <a:r>
              <a:rPr lang="en-US" b="1" dirty="0">
                <a:latin typeface="Arial Narrow" panose="020B0606020202030204" pitchFamily="34" charset="0"/>
              </a:rPr>
              <a:t>care providers (</a:t>
            </a:r>
            <a:r>
              <a:rPr lang="en-US" sz="2000" b="1" dirty="0">
                <a:latin typeface="Arial Narrow" panose="020B0606020202030204" pitchFamily="34" charset="0"/>
              </a:rPr>
              <a:t>MD, DO, </a:t>
            </a:r>
            <a:r>
              <a:rPr lang="en-US" sz="2000" b="1" dirty="0" smtClean="0">
                <a:latin typeface="Arial Narrow" panose="020B0606020202030204" pitchFamily="34" charset="0"/>
              </a:rPr>
              <a:t>NP, PA, LICSW</a:t>
            </a:r>
            <a:r>
              <a:rPr lang="en-US" b="1" dirty="0" smtClean="0">
                <a:latin typeface="Arial Narrow" panose="020B0606020202030204" pitchFamily="34" charset="0"/>
              </a:rPr>
              <a:t>)</a:t>
            </a:r>
            <a:endParaRPr lang="en-US" b="1" dirty="0">
              <a:latin typeface="Arial Narrow" panose="020B0606020202030204" pitchFamily="34" charset="0"/>
            </a:endParaRPr>
          </a:p>
          <a:p>
            <a:endParaRPr lang="en-US" b="1" dirty="0" smtClean="0">
              <a:latin typeface="Arial Narrow" panose="020B0606020202030204" pitchFamily="34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381000" y="3048000"/>
            <a:ext cx="6781800" cy="144780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980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458200" cy="838200"/>
          </a:xfrm>
        </p:spPr>
        <p:txBody>
          <a:bodyPr/>
          <a:lstStyle/>
          <a:p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Recognizing “under-reporting”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315200" cy="4236720"/>
          </a:xfrm>
        </p:spPr>
        <p:txBody>
          <a:bodyPr/>
          <a:lstStyle/>
          <a:p>
            <a:r>
              <a:rPr lang="en-US" b="1" dirty="0" smtClean="0">
                <a:latin typeface="Arial Narrow" panose="020B0606020202030204" pitchFamily="34" charset="0"/>
              </a:rPr>
              <a:t>Approximately 250,000 encounters with primary care providers each year</a:t>
            </a:r>
          </a:p>
          <a:p>
            <a:r>
              <a:rPr lang="en-US" b="1" dirty="0" smtClean="0">
                <a:latin typeface="Arial Narrow" panose="020B0606020202030204" pitchFamily="34" charset="0"/>
              </a:rPr>
              <a:t>Approximately 3 additional encounters with staff for each provider-patient encounter</a:t>
            </a:r>
          </a:p>
          <a:p>
            <a:pPr marL="0" indent="0">
              <a:buNone/>
            </a:pPr>
            <a:endParaRPr lang="en-US" sz="4000" b="1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en-US" b="1" dirty="0">
              <a:latin typeface="Arial Narrow" panose="020B0606020202030204" pitchFamily="34" charset="0"/>
            </a:endParaRPr>
          </a:p>
          <a:p>
            <a:pPr marL="914400" lvl="2" indent="0">
              <a:buNone/>
            </a:pPr>
            <a:endParaRPr lang="en-US" b="1" dirty="0" smtClean="0">
              <a:latin typeface="Arial Narrow" panose="020B0606020202030204" pitchFamily="34" charset="0"/>
            </a:endParaRPr>
          </a:p>
          <a:p>
            <a:r>
              <a:rPr lang="en-US" b="1" dirty="0" smtClean="0">
                <a:latin typeface="Arial Narrow" panose="020B0606020202030204" pitchFamily="34" charset="0"/>
              </a:rPr>
              <a:t>Yet we had small number of reported events </a:t>
            </a:r>
          </a:p>
          <a:p>
            <a:pPr marL="914400" lvl="2" indent="0">
              <a:buNone/>
            </a:pPr>
            <a:endParaRPr lang="en-US" b="1" dirty="0" smtClean="0">
              <a:latin typeface="Arial Narrow" panose="020B0606020202030204" pitchFamily="34" charset="0"/>
            </a:endParaRPr>
          </a:p>
          <a:p>
            <a:pPr marL="914400" lvl="2" indent="0">
              <a:buNone/>
            </a:pPr>
            <a:endParaRPr lang="en-US" b="1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000374"/>
              </p:ext>
            </p:extLst>
          </p:nvPr>
        </p:nvGraphicFramePr>
        <p:xfrm>
          <a:off x="1524000" y="3728720"/>
          <a:ext cx="6934200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="" xmlns:a16="http://schemas.microsoft.com/office/drawing/2014/main" val="216584165"/>
                    </a:ext>
                  </a:extLst>
                </a:gridCol>
                <a:gridCol w="3886200">
                  <a:extLst>
                    <a:ext uri="{9D8B030D-6E8A-4147-A177-3AD203B41FA5}">
                      <a16:colId xmlns="" xmlns:a16="http://schemas.microsoft.com/office/drawing/2014/main" val="3268411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1">
                            <a:lumMod val="50000"/>
                          </a:schemeClr>
                        </a:buClr>
                        <a:buSzPct val="70000"/>
                        <a:buFont typeface="Courier New" panose="02070309020205020404" pitchFamily="49" charset="0"/>
                        <a:buChar char="o"/>
                      </a:pPr>
                      <a:r>
                        <a:rPr lang="en-US" sz="2000" b="1" dirty="0" smtClean="0">
                          <a:solidFill>
                            <a:srgbClr val="00013F"/>
                          </a:solidFill>
                          <a:latin typeface="Arial Narrow" panose="020B0606020202030204" pitchFamily="34" charset="0"/>
                        </a:rPr>
                        <a:t>Nurse visits</a:t>
                      </a:r>
                      <a:endParaRPr lang="en-US" sz="2000" b="1" dirty="0">
                        <a:solidFill>
                          <a:srgbClr val="00013F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1">
                            <a:lumMod val="50000"/>
                          </a:schemeClr>
                        </a:buClr>
                        <a:buSzPct val="70000"/>
                        <a:buFont typeface="Courier New" panose="02070309020205020404" pitchFamily="49" charset="0"/>
                        <a:buChar char="o"/>
                      </a:pPr>
                      <a:r>
                        <a:rPr lang="en-US" sz="2000" b="1" dirty="0" smtClean="0">
                          <a:solidFill>
                            <a:srgbClr val="00013F"/>
                          </a:solidFill>
                          <a:latin typeface="Arial Narrow" panose="020B0606020202030204" pitchFamily="34" charset="0"/>
                        </a:rPr>
                        <a:t>E-chart messaging/responses</a:t>
                      </a:r>
                      <a:endParaRPr lang="en-US" sz="2000" b="1" dirty="0">
                        <a:solidFill>
                          <a:srgbClr val="00013F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50525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1">
                            <a:lumMod val="50000"/>
                          </a:schemeClr>
                        </a:buClr>
                        <a:buSzPct val="70000"/>
                        <a:buFont typeface="Courier New" panose="02070309020205020404" pitchFamily="49" charset="0"/>
                        <a:buChar char="o"/>
                      </a:pPr>
                      <a:r>
                        <a:rPr lang="en-US" sz="2000" b="1" dirty="0" smtClean="0">
                          <a:solidFill>
                            <a:srgbClr val="00013F"/>
                          </a:solidFill>
                          <a:latin typeface="Arial Narrow" panose="020B0606020202030204" pitchFamily="34" charset="0"/>
                        </a:rPr>
                        <a:t>Triage calls</a:t>
                      </a:r>
                      <a:endParaRPr lang="en-US" sz="2000" b="1" dirty="0">
                        <a:solidFill>
                          <a:srgbClr val="00013F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1">
                            <a:lumMod val="50000"/>
                          </a:schemeClr>
                        </a:buClr>
                        <a:buSzPct val="70000"/>
                        <a:buFont typeface="Courier New" panose="02070309020205020404" pitchFamily="49" charset="0"/>
                        <a:buChar char="o"/>
                      </a:pPr>
                      <a:r>
                        <a:rPr lang="en-US" sz="2000" b="1" dirty="0" smtClean="0">
                          <a:solidFill>
                            <a:srgbClr val="00013F"/>
                          </a:solidFill>
                          <a:latin typeface="Arial Narrow" panose="020B0606020202030204" pitchFamily="34" charset="0"/>
                        </a:rPr>
                        <a:t>Referrals</a:t>
                      </a:r>
                      <a:endParaRPr lang="en-US" sz="2000" b="1" dirty="0">
                        <a:solidFill>
                          <a:srgbClr val="00013F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83228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1">
                            <a:lumMod val="50000"/>
                          </a:schemeClr>
                        </a:buClr>
                        <a:buSzPct val="70000"/>
                        <a:buFont typeface="Courier New" panose="02070309020205020404" pitchFamily="49" charset="0"/>
                        <a:buChar char="o"/>
                      </a:pPr>
                      <a:r>
                        <a:rPr lang="en-US" sz="2000" b="1" dirty="0" smtClean="0">
                          <a:solidFill>
                            <a:srgbClr val="00013F"/>
                          </a:solidFill>
                          <a:latin typeface="Arial Narrow" panose="020B0606020202030204" pitchFamily="34" charset="0"/>
                        </a:rPr>
                        <a:t>Prescription</a:t>
                      </a:r>
                      <a:r>
                        <a:rPr lang="en-US" sz="2000" b="1" baseline="0" dirty="0" smtClean="0">
                          <a:solidFill>
                            <a:srgbClr val="00013F"/>
                          </a:solidFill>
                          <a:latin typeface="Arial Narrow" panose="020B0606020202030204" pitchFamily="34" charset="0"/>
                        </a:rPr>
                        <a:t> refills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>
                            <a:lumMod val="50000"/>
                          </a:schemeClr>
                        </a:buClr>
                        <a:buSzPct val="70000"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013F"/>
                          </a:solidFill>
                          <a:latin typeface="Arial Narrow" panose="020B0606020202030204" pitchFamily="34" charset="0"/>
                        </a:rPr>
                        <a:t>Scheduling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47460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1">
                            <a:lumMod val="50000"/>
                          </a:schemeClr>
                        </a:buClr>
                        <a:buSzPct val="70000"/>
                        <a:buFont typeface="Courier New" panose="02070309020205020404" pitchFamily="49" charset="0"/>
                        <a:buChar char="o"/>
                      </a:pPr>
                      <a:r>
                        <a:rPr lang="en-US" sz="2000" b="1" baseline="0" dirty="0" smtClean="0">
                          <a:solidFill>
                            <a:srgbClr val="00013F"/>
                          </a:solidFill>
                          <a:latin typeface="Arial Narrow" panose="020B0606020202030204" pitchFamily="34" charset="0"/>
                        </a:rPr>
                        <a:t>Transitions of care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>
                            <a:lumMod val="50000"/>
                          </a:schemeClr>
                        </a:buClr>
                        <a:buSzPct val="70000"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endParaRPr lang="en-US" sz="2000" b="1" dirty="0" smtClean="0">
                        <a:solidFill>
                          <a:srgbClr val="00013F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49549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9142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7924800" cy="762000"/>
          </a:xfrm>
        </p:spPr>
        <p:txBody>
          <a:bodyPr/>
          <a:lstStyle/>
          <a:p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Reporting prior to ‘campaign’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3130" y="1729739"/>
            <a:ext cx="7924800" cy="4465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ヒラギノ角ゴ Pro W3" charset="-128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ヒラギノ角ゴ Pro W3" charset="-128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ヒラギノ角ゴ Pro W3" charset="-128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ヒラギノ角ゴ Pro W3" charset="-128"/>
              </a:defRPr>
            </a:lvl5pPr>
            <a:lvl6pPr marL="25146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Arial"/>
              <a:buNone/>
            </a:pPr>
            <a:endParaRPr lang="en-US" kern="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884998" y="2630433"/>
          <a:ext cx="6400801" cy="32003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608">
                  <a:extLst>
                    <a:ext uri="{9D8B030D-6E8A-4147-A177-3AD203B41FA5}">
                      <a16:colId xmlns="" xmlns:a16="http://schemas.microsoft.com/office/drawing/2014/main" val="1911500598"/>
                    </a:ext>
                  </a:extLst>
                </a:gridCol>
                <a:gridCol w="1387590">
                  <a:extLst>
                    <a:ext uri="{9D8B030D-6E8A-4147-A177-3AD203B41FA5}">
                      <a16:colId xmlns="" xmlns:a16="http://schemas.microsoft.com/office/drawing/2014/main" val="949798631"/>
                    </a:ext>
                  </a:extLst>
                </a:gridCol>
                <a:gridCol w="1378417">
                  <a:extLst>
                    <a:ext uri="{9D8B030D-6E8A-4147-A177-3AD203B41FA5}">
                      <a16:colId xmlns="" xmlns:a16="http://schemas.microsoft.com/office/drawing/2014/main" val="4267406818"/>
                    </a:ext>
                  </a:extLst>
                </a:gridCol>
                <a:gridCol w="1457093">
                  <a:extLst>
                    <a:ext uri="{9D8B030D-6E8A-4147-A177-3AD203B41FA5}">
                      <a16:colId xmlns="" xmlns:a16="http://schemas.microsoft.com/office/drawing/2014/main" val="143920594"/>
                    </a:ext>
                  </a:extLst>
                </a:gridCol>
                <a:gridCol w="1457093">
                  <a:extLst>
                    <a:ext uri="{9D8B030D-6E8A-4147-A177-3AD203B41FA5}">
                      <a16:colId xmlns="" xmlns:a16="http://schemas.microsoft.com/office/drawing/2014/main" val="1933773747"/>
                    </a:ext>
                  </a:extLst>
                </a:gridCol>
              </a:tblGrid>
              <a:tr h="12897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 Narrow" panose="020B0606020202030204" pitchFamily="34" charset="0"/>
                        </a:rPr>
                        <a:t>Year</a:t>
                      </a:r>
                      <a:endParaRPr lang="en-US" sz="11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 Narrow" panose="020B0606020202030204" pitchFamily="34" charset="0"/>
                        </a:rPr>
                        <a:t># </a:t>
                      </a:r>
                      <a:r>
                        <a:rPr lang="en-US" sz="1800" b="1" dirty="0" smtClean="0">
                          <a:effectLst/>
                          <a:latin typeface="Arial Narrow" panose="020B0606020202030204" pitchFamily="34" charset="0"/>
                        </a:rPr>
                        <a:t>Encounters </a:t>
                      </a:r>
                      <a:r>
                        <a:rPr lang="en-US" sz="1800" b="1" dirty="0">
                          <a:effectLst/>
                          <a:latin typeface="Arial Narrow" panose="020B0606020202030204" pitchFamily="34" charset="0"/>
                        </a:rPr>
                        <a:t>primary providers</a:t>
                      </a:r>
                      <a:endParaRPr lang="en-US" sz="11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effectLst/>
                          <a:latin typeface="Arial Narrow" panose="020B0606020202030204" pitchFamily="34" charset="0"/>
                        </a:rPr>
                        <a:t>Approximate # other interactions </a:t>
                      </a:r>
                      <a:endParaRPr lang="en-US" sz="1100" b="1" dirty="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 smtClean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Approx</a:t>
                      </a:r>
                      <a:r>
                        <a:rPr lang="en-US" sz="1800" b="1" dirty="0" smtClean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total   # encounters </a:t>
                      </a:r>
                      <a:endParaRPr lang="en-US" sz="18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 Narrow" panose="020B0606020202030204" pitchFamily="34" charset="0"/>
                        </a:rPr>
                        <a:t># </a:t>
                      </a:r>
                      <a:r>
                        <a:rPr lang="en-US" sz="1800" b="1" dirty="0" smtClean="0">
                          <a:effectLst/>
                          <a:latin typeface="Arial Narrow" panose="020B0606020202030204" pitchFamily="34" charset="0"/>
                        </a:rPr>
                        <a:t>Reported </a:t>
                      </a:r>
                      <a:r>
                        <a:rPr lang="en-US" sz="1800" b="1" dirty="0">
                          <a:effectLst/>
                          <a:latin typeface="Arial Narrow" panose="020B0606020202030204" pitchFamily="34" charset="0"/>
                        </a:rPr>
                        <a:t>events</a:t>
                      </a:r>
                      <a:endParaRPr lang="en-US" sz="11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48217058"/>
                  </a:ext>
                </a:extLst>
              </a:tr>
              <a:tr h="47766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effectLst/>
                        </a:rPr>
                        <a:t>2015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2060"/>
                          </a:solidFill>
                          <a:effectLst/>
                        </a:rPr>
                        <a:t>261,665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2060"/>
                          </a:solidFill>
                          <a:effectLst/>
                        </a:rPr>
                        <a:t>784,995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1,046,660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2060"/>
                          </a:solidFill>
                          <a:effectLst/>
                        </a:rPr>
                        <a:t>66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59515466"/>
                  </a:ext>
                </a:extLst>
              </a:tr>
              <a:tr h="47766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effectLst/>
                        </a:rPr>
                        <a:t>2016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2060"/>
                          </a:solidFill>
                          <a:effectLst/>
                        </a:rPr>
                        <a:t>248,352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2060"/>
                          </a:solidFill>
                          <a:effectLst/>
                        </a:rPr>
                        <a:t>745,056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993,408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2060"/>
                          </a:solidFill>
                          <a:effectLst/>
                        </a:rPr>
                        <a:t>92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05679141"/>
                  </a:ext>
                </a:extLst>
              </a:tr>
              <a:tr h="47766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effectLst/>
                        </a:rPr>
                        <a:t>2017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2060"/>
                          </a:solidFill>
                          <a:effectLst/>
                        </a:rPr>
                        <a:t>231,972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695,916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927,888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effectLst/>
                        </a:rPr>
                        <a:t>258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64698128"/>
                  </a:ext>
                </a:extLst>
              </a:tr>
              <a:tr h="47766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effectLst/>
                        </a:rPr>
                        <a:t>2018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2060"/>
                          </a:solidFill>
                          <a:effectLst/>
                        </a:rPr>
                        <a:t>249,721</a:t>
                      </a: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749.163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998,884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effectLst/>
                        </a:rPr>
                        <a:t>399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326750796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 bwMode="auto">
          <a:xfrm>
            <a:off x="5867086" y="4925049"/>
            <a:ext cx="1418714" cy="476801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867086" y="5407370"/>
            <a:ext cx="1418714" cy="476801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850937" y="3942812"/>
            <a:ext cx="2090845" cy="207013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4" name="Rectangular Callout 3"/>
          <p:cNvSpPr/>
          <p:nvPr/>
        </p:nvSpPr>
        <p:spPr bwMode="auto">
          <a:xfrm>
            <a:off x="3995530" y="1676399"/>
            <a:ext cx="1524000" cy="685800"/>
          </a:xfrm>
          <a:prstGeom prst="wedgeRectCallout">
            <a:avLst>
              <a:gd name="adj1" fmla="val -62466"/>
              <a:gd name="adj2" fmla="val 133998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3x # provider encounters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87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14400"/>
            <a:ext cx="8610600" cy="838200"/>
          </a:xfrm>
        </p:spPr>
        <p:txBody>
          <a:bodyPr/>
          <a:lstStyle/>
          <a:p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Identifying barriers to reporting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752600"/>
            <a:ext cx="5638800" cy="4495800"/>
          </a:xfrm>
        </p:spPr>
        <p:txBody>
          <a:bodyPr/>
          <a:lstStyle/>
          <a:p>
            <a:pPr marL="914400" lvl="1" indent="-457200"/>
            <a:r>
              <a:rPr lang="en-US" sz="2800" b="1" dirty="0" smtClean="0">
                <a:latin typeface="Arial Narrow" panose="020B0606020202030204" pitchFamily="34" charset="0"/>
              </a:rPr>
              <a:t>Observations</a:t>
            </a:r>
          </a:p>
          <a:p>
            <a:pPr marL="914400" lvl="1" indent="-457200"/>
            <a:r>
              <a:rPr lang="en-US" sz="2800" b="1" dirty="0" smtClean="0">
                <a:latin typeface="Arial Narrow" panose="020B0606020202030204" pitchFamily="34" charset="0"/>
              </a:rPr>
              <a:t>Discussions with: </a:t>
            </a:r>
          </a:p>
          <a:p>
            <a:pPr marL="1492250" lvl="2" indent="-342900">
              <a:buClr>
                <a:srgbClr val="3764DE"/>
              </a:buClr>
              <a:buSzPct val="70000"/>
              <a:buFont typeface="Wingdings" panose="05000000000000000000" pitchFamily="2" charset="2"/>
              <a:buChar char=""/>
            </a:pPr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“Front-line” staff </a:t>
            </a:r>
          </a:p>
          <a:p>
            <a:pPr marL="1492250" lvl="2" indent="-342900">
              <a:buClr>
                <a:srgbClr val="3764DE"/>
              </a:buClr>
              <a:buSzPct val="70000"/>
              <a:buFont typeface="Wingdings" panose="05000000000000000000" pitchFamily="2" charset="2"/>
              <a:buChar char=""/>
            </a:pPr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Nurse leaders</a:t>
            </a:r>
          </a:p>
          <a:p>
            <a:pPr marL="1492250" lvl="2" indent="-342900">
              <a:buClr>
                <a:srgbClr val="3764DE"/>
              </a:buClr>
              <a:buSzPct val="70000"/>
              <a:buFont typeface="Wingdings" panose="05000000000000000000" pitchFamily="2" charset="2"/>
              <a:buChar char=""/>
            </a:pPr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Practice managers</a:t>
            </a:r>
          </a:p>
          <a:p>
            <a:pPr marL="1492250" lvl="2" indent="-342900">
              <a:buClr>
                <a:srgbClr val="3764DE"/>
              </a:buClr>
              <a:buSzPct val="70000"/>
              <a:buFont typeface="Wingdings" panose="05000000000000000000" pitchFamily="2" charset="2"/>
              <a:buChar char=""/>
            </a:pPr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Providers (MDs, DOs, NPs, PAs)</a:t>
            </a:r>
          </a:p>
          <a:p>
            <a:pPr marL="1492250" lvl="2" indent="-342900">
              <a:buClr>
                <a:srgbClr val="3764DE"/>
              </a:buClr>
              <a:buSzPct val="70000"/>
              <a:buFont typeface="Wingdings" panose="05000000000000000000" pitchFamily="2" charset="2"/>
              <a:buChar char=""/>
            </a:pPr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Risk management</a:t>
            </a:r>
          </a:p>
          <a:p>
            <a:pPr marL="1492250" lvl="2" indent="-342900">
              <a:buClr>
                <a:srgbClr val="3764DE"/>
              </a:buClr>
              <a:buSzPct val="70000"/>
              <a:buFont typeface="Wingdings" panose="05000000000000000000" pitchFamily="2" charset="2"/>
              <a:buChar char=""/>
            </a:pPr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Clinical educators </a:t>
            </a:r>
          </a:p>
          <a:p>
            <a:pPr marL="1492250" lvl="2" indent="-342900">
              <a:buClr>
                <a:srgbClr val="3764DE"/>
              </a:buClr>
              <a:buSzPct val="70000"/>
              <a:buFont typeface="Wingdings" panose="05000000000000000000" pitchFamily="2" charset="2"/>
              <a:buChar char=""/>
            </a:pPr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Patient Safety Officer </a:t>
            </a:r>
          </a:p>
          <a:p>
            <a:pPr marL="1492250" lvl="2" indent="-342900">
              <a:buClr>
                <a:srgbClr val="3764DE"/>
              </a:buClr>
              <a:buSzPct val="70000"/>
              <a:buFont typeface="Wingdings" panose="05000000000000000000" pitchFamily="2" charset="2"/>
              <a:buChar char=""/>
            </a:pPr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Medication Safety Officer</a:t>
            </a:r>
            <a:endParaRPr lang="en-US" b="1" dirty="0">
              <a:solidFill>
                <a:srgbClr val="000099"/>
              </a:solidFill>
              <a:latin typeface="Arial Narrow" panose="020B0606020202030204" pitchFamily="34" charset="0"/>
            </a:endParaRP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08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458200" cy="838200"/>
          </a:xfrm>
        </p:spPr>
        <p:txBody>
          <a:bodyPr/>
          <a:lstStyle/>
          <a:p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Identified barriers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81200"/>
            <a:ext cx="6248400" cy="377952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Staff identification of barriers</a:t>
            </a:r>
            <a:r>
              <a:rPr lang="en-US" b="1" dirty="0" smtClean="0">
                <a:latin typeface="Arial Narrow" panose="020B0606020202030204" pitchFamily="34" charset="0"/>
              </a:rPr>
              <a:t>: </a:t>
            </a:r>
          </a:p>
          <a:p>
            <a:pPr lvl="1">
              <a:buClr>
                <a:srgbClr val="0000FF"/>
              </a:buClr>
              <a:buSzPct val="60000"/>
              <a:buFont typeface="Wingdings" panose="05000000000000000000" pitchFamily="2" charset="2"/>
              <a:buChar char="R"/>
            </a:pPr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Difficult reporting system</a:t>
            </a:r>
          </a:p>
          <a:p>
            <a:pPr lvl="1">
              <a:buClr>
                <a:srgbClr val="0000FF"/>
              </a:buClr>
              <a:buSzPct val="60000"/>
              <a:buFont typeface="Wingdings" panose="05000000000000000000" pitchFamily="2" charset="2"/>
              <a:buChar char="R"/>
            </a:pPr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Unaware what should be reported</a:t>
            </a:r>
          </a:p>
          <a:p>
            <a:pPr lvl="1">
              <a:buClr>
                <a:srgbClr val="0000FF"/>
              </a:buClr>
              <a:buSzPct val="60000"/>
              <a:buFont typeface="Wingdings" panose="05000000000000000000" pitchFamily="2" charset="2"/>
              <a:buChar char="R"/>
            </a:pPr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Unaware of how to report</a:t>
            </a:r>
          </a:p>
          <a:p>
            <a:pPr lvl="1">
              <a:buClr>
                <a:srgbClr val="0000FF"/>
              </a:buClr>
              <a:buSzPct val="60000"/>
              <a:buFont typeface="Wingdings" panose="05000000000000000000" pitchFamily="2" charset="2"/>
              <a:buChar char="R"/>
            </a:pPr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Unaware of why to report </a:t>
            </a:r>
          </a:p>
          <a:p>
            <a:pPr lvl="1">
              <a:buClr>
                <a:srgbClr val="0000FF"/>
              </a:buClr>
              <a:buSzPct val="60000"/>
              <a:buFont typeface="Wingdings" panose="05000000000000000000" pitchFamily="2" charset="2"/>
              <a:buChar char="R"/>
            </a:pPr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Unaware how report would be used </a:t>
            </a:r>
          </a:p>
          <a:p>
            <a:pPr lvl="1">
              <a:buClr>
                <a:srgbClr val="0000FF"/>
              </a:buClr>
              <a:buSzPct val="60000"/>
              <a:buFont typeface="Wingdings" panose="05000000000000000000" pitchFamily="2" charset="2"/>
              <a:buChar char="R"/>
            </a:pPr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Received little, if any, </a:t>
            </a:r>
            <a:r>
              <a:rPr lang="en-US" b="1" dirty="0">
                <a:solidFill>
                  <a:srgbClr val="000099"/>
                </a:solidFill>
                <a:latin typeface="Arial Narrow" panose="020B0606020202030204" pitchFamily="34" charset="0"/>
              </a:rPr>
              <a:t>feedback</a:t>
            </a:r>
          </a:p>
          <a:p>
            <a:pPr lvl="1">
              <a:buClr>
                <a:srgbClr val="0000FF"/>
              </a:buClr>
              <a:buSzPct val="60000"/>
              <a:buFont typeface="Wingdings" panose="05000000000000000000" pitchFamily="2" charset="2"/>
              <a:buChar char="R"/>
            </a:pPr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Fear of punishment</a:t>
            </a:r>
          </a:p>
          <a:p>
            <a:pPr lvl="1">
              <a:buClr>
                <a:srgbClr val="0000FF"/>
              </a:buClr>
              <a:buSzPct val="60000"/>
              <a:buFont typeface="Wingdings" panose="05000000000000000000" pitchFamily="2" charset="2"/>
              <a:buChar char="R"/>
            </a:pPr>
            <a:endParaRPr lang="en-US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740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5E-6 -2.59259E-6 L 5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Establishing Just Culture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685800" y="2057400"/>
            <a:ext cx="4572000" cy="914400"/>
          </a:xfrm>
          <a:prstGeom prst="roundRect">
            <a:avLst>
              <a:gd name="adj" fmla="val 47102"/>
            </a:avLst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rPr>
              <a:t>To Err is Human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latin typeface="Arial Narrow" panose="020B0606020202030204" pitchFamily="34" charset="0"/>
              </a:rPr>
              <a:t>    Human Error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16356" y="2268859"/>
            <a:ext cx="1905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“Console”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1982856" y="3362739"/>
            <a:ext cx="4570343" cy="914400"/>
          </a:xfrm>
          <a:prstGeom prst="roundRect">
            <a:avLst>
              <a:gd name="adj" fmla="val 47102"/>
            </a:avLst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rPr>
              <a:t>Drift becomes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latin typeface="Arial Narrow" panose="020B0606020202030204" pitchFamily="34" charset="0"/>
              </a:rPr>
              <a:t>   At-Risk Behavior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3316356" y="4682853"/>
            <a:ext cx="4532243" cy="914400"/>
          </a:xfrm>
          <a:prstGeom prst="roundRect">
            <a:avLst>
              <a:gd name="adj" fmla="val 47102"/>
            </a:avLst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rPr>
              <a:t>Reckless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latin typeface="Arial Narrow" panose="020B0606020202030204" pitchFamily="34" charset="0"/>
              </a:rPr>
              <a:t>   Reckless behavior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76800" y="3589106"/>
            <a:ext cx="1676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“Coach”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72200" y="4927576"/>
            <a:ext cx="1646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“Punish”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8" name="Down Arrow 7"/>
          <p:cNvSpPr/>
          <p:nvPr/>
        </p:nvSpPr>
        <p:spPr bwMode="auto">
          <a:xfrm>
            <a:off x="3962400" y="2792079"/>
            <a:ext cx="457200" cy="797027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16" name="Down Arrow 15"/>
          <p:cNvSpPr/>
          <p:nvPr/>
        </p:nvSpPr>
        <p:spPr bwMode="auto">
          <a:xfrm>
            <a:off x="5486399" y="4113851"/>
            <a:ext cx="457200" cy="797027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03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Event reporting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57400"/>
            <a:ext cx="8077200" cy="3886200"/>
          </a:xfrm>
        </p:spPr>
        <p:txBody>
          <a:bodyPr/>
          <a:lstStyle/>
          <a:p>
            <a:r>
              <a:rPr lang="en-US" b="1" dirty="0" smtClean="0">
                <a:latin typeface="Arial Narrow" panose="020B0606020202030204" pitchFamily="34" charset="0"/>
              </a:rPr>
              <a:t>System designed for in-patient use</a:t>
            </a:r>
          </a:p>
          <a:p>
            <a:r>
              <a:rPr lang="en-US" b="1" dirty="0" smtClean="0">
                <a:latin typeface="Arial Narrow" panose="020B0606020202030204" pitchFamily="34" charset="0"/>
              </a:rPr>
              <a:t>Many ambulatory-related events didn’t “fit”</a:t>
            </a:r>
          </a:p>
          <a:p>
            <a:r>
              <a:rPr lang="en-US" b="1" dirty="0" smtClean="0">
                <a:latin typeface="Arial Narrow" panose="020B0606020202030204" pitchFamily="34" charset="0"/>
              </a:rPr>
              <a:t>Forced fields required entry of irrelevant info</a:t>
            </a:r>
          </a:p>
          <a:p>
            <a:pPr marL="688975" lvl="1" indent="0">
              <a:buNone/>
            </a:pPr>
            <a:r>
              <a:rPr lang="en-US" sz="2000" b="1" i="1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</a:rPr>
              <a:t>Example:</a:t>
            </a:r>
            <a:r>
              <a:rPr lang="en-US" sz="2000" b="1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smtClean="0">
                <a:solidFill>
                  <a:srgbClr val="0B4EAC"/>
                </a:solidFill>
                <a:latin typeface="Arial Narrow" panose="020B0606020202030204" pitchFamily="34" charset="0"/>
              </a:rPr>
              <a:t>For falls – height of bed</a:t>
            </a:r>
          </a:p>
          <a:p>
            <a:r>
              <a:rPr lang="en-US" b="1" dirty="0" smtClean="0">
                <a:latin typeface="Arial Narrow" panose="020B0606020202030204" pitchFamily="34" charset="0"/>
              </a:rPr>
              <a:t>Other fields prevented entry of relevant info</a:t>
            </a:r>
            <a:endParaRPr lang="en-US" b="1" dirty="0">
              <a:latin typeface="Arial Narrow" panose="020B0606020202030204" pitchFamily="34" charset="0"/>
            </a:endParaRPr>
          </a:p>
          <a:p>
            <a:pPr marL="688975" lvl="1" indent="0">
              <a:buNone/>
            </a:pPr>
            <a:r>
              <a:rPr lang="en-US" sz="2000" b="1" i="1" dirty="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</a:rPr>
              <a:t>Example:</a:t>
            </a:r>
            <a:r>
              <a:rPr lang="en-US" sz="2000" b="1" dirty="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n-US" b="1" dirty="0" smtClean="0">
                <a:solidFill>
                  <a:srgbClr val="0B4EAC"/>
                </a:solidFill>
                <a:latin typeface="Arial Narrow" panose="020B0606020202030204" pitchFamily="34" charset="0"/>
              </a:rPr>
              <a:t>Vaccines names not available under “medications”</a:t>
            </a:r>
            <a:endParaRPr lang="en-US" b="1" dirty="0">
              <a:solidFill>
                <a:srgbClr val="0B4EAC"/>
              </a:solidFill>
              <a:latin typeface="Arial Narrow" panose="020B0606020202030204" pitchFamily="34" charset="0"/>
            </a:endParaRPr>
          </a:p>
          <a:p>
            <a:endParaRPr lang="en-US" b="1" dirty="0" smtClean="0">
              <a:latin typeface="Arial Narrow" panose="020B0606020202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94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077200" cy="762000"/>
          </a:xfrm>
        </p:spPr>
        <p:txBody>
          <a:bodyPr/>
          <a:lstStyle/>
          <a:p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Changes to Event-Reporting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2362200"/>
            <a:ext cx="6934200" cy="3429000"/>
          </a:xfrm>
        </p:spPr>
        <p:txBody>
          <a:bodyPr/>
          <a:lstStyle/>
          <a:p>
            <a:r>
              <a:rPr lang="en-US" b="1" dirty="0" smtClean="0">
                <a:latin typeface="Arial Narrow" panose="020B0606020202030204" pitchFamily="34" charset="0"/>
              </a:rPr>
              <a:t>Most categories unchanged</a:t>
            </a:r>
          </a:p>
          <a:p>
            <a:r>
              <a:rPr lang="en-US" b="1" dirty="0" smtClean="0">
                <a:latin typeface="Arial Narrow" panose="020B0606020202030204" pitchFamily="34" charset="0"/>
              </a:rPr>
              <a:t>But many sub-categories changed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06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Category change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44040"/>
            <a:ext cx="7010400" cy="4236720"/>
          </a:xfrm>
        </p:spPr>
        <p:txBody>
          <a:bodyPr/>
          <a:lstStyle/>
          <a:p>
            <a:pPr marL="0" indent="0">
              <a:buNone/>
            </a:pPr>
            <a:endParaRPr lang="en-US" b="1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en-US" sz="1200" b="1" dirty="0" smtClean="0">
              <a:latin typeface="Arial Narrow" panose="020B0606020202030204" pitchFamily="34" charset="0"/>
            </a:endParaRPr>
          </a:p>
          <a:p>
            <a:pPr marL="1371600" lvl="3" indent="0">
              <a:buNone/>
            </a:pPr>
            <a:r>
              <a:rPr lang="en-US" sz="2000" b="1" dirty="0" smtClean="0">
                <a:latin typeface="Arial Narrow" panose="020B0606020202030204" pitchFamily="34" charset="0"/>
              </a:rPr>
              <a:t>	          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Medication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lvl="2"/>
            <a:endParaRPr lang="en-US" b="1" dirty="0">
              <a:latin typeface="Arial Narrow" panose="020B0606020202030204" pitchFamily="34" charset="0"/>
            </a:endParaRPr>
          </a:p>
          <a:p>
            <a:pPr marL="914400" lvl="2" indent="0">
              <a:buNone/>
            </a:pPr>
            <a:endParaRPr lang="en-US" b="1" dirty="0">
              <a:latin typeface="Arial Narrow" panose="020B0606020202030204" pitchFamily="34" charset="0"/>
            </a:endParaRPr>
          </a:p>
          <a:p>
            <a:pPr marL="457200" lvl="3" indent="0">
              <a:buNone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  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Medication		         Immunization</a:t>
            </a:r>
          </a:p>
          <a:p>
            <a:pPr marL="914400" lvl="2" indent="0">
              <a:buNone/>
            </a:pP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>
            <a:off x="2951922" y="3067878"/>
            <a:ext cx="858078" cy="91440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 bwMode="auto">
          <a:xfrm>
            <a:off x="4805569" y="3048000"/>
            <a:ext cx="742122" cy="91440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 bwMode="auto">
          <a:xfrm>
            <a:off x="1143000" y="3048000"/>
            <a:ext cx="6629400" cy="1524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44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Category change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44040"/>
            <a:ext cx="7010400" cy="4236720"/>
          </a:xfrm>
        </p:spPr>
        <p:txBody>
          <a:bodyPr/>
          <a:lstStyle/>
          <a:p>
            <a:pPr marL="0" lvl="3" indent="0">
              <a:buNone/>
            </a:pPr>
            <a:endParaRPr lang="en-US" sz="900" b="1" dirty="0">
              <a:latin typeface="Arial Narrow" panose="020B0606020202030204" pitchFamily="34" charset="0"/>
            </a:endParaRPr>
          </a:p>
          <a:p>
            <a:pPr marL="0" lvl="3" indent="0">
              <a:buNone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New category: </a:t>
            </a:r>
          </a:p>
          <a:p>
            <a:pPr marL="0" lvl="3" indent="0">
              <a:buNone/>
            </a:pP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</a:p>
          <a:p>
            <a:pPr marL="0" lvl="3" indent="0" algn="ctr"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Transfer to a Higher Level of Care</a:t>
            </a:r>
          </a:p>
          <a:p>
            <a:pPr marL="1258888" lvl="3" indent="-342900"/>
            <a:r>
              <a:rPr lang="en-US" sz="2400" b="1" dirty="0" smtClean="0">
                <a:solidFill>
                  <a:srgbClr val="0B4E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No data how often</a:t>
            </a:r>
          </a:p>
          <a:p>
            <a:pPr marL="1258888" lvl="3" indent="-342900"/>
            <a:r>
              <a:rPr lang="en-US" sz="2400" b="1" dirty="0" smtClean="0">
                <a:solidFill>
                  <a:srgbClr val="0B4E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No data why</a:t>
            </a:r>
          </a:p>
          <a:p>
            <a:pPr marL="1258888" lvl="3" indent="-342900"/>
            <a:r>
              <a:rPr lang="en-US" sz="2400" b="1" dirty="0" smtClean="0">
                <a:solidFill>
                  <a:srgbClr val="0B4E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Difficult to review quality of transition of care</a:t>
            </a:r>
          </a:p>
          <a:p>
            <a:pPr marL="914400" lvl="2" indent="0">
              <a:buNone/>
            </a:pPr>
            <a:endParaRPr lang="en-US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87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Sub-Category change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33600"/>
            <a:ext cx="7010400" cy="394716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Category:   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Medical Equipment &amp; Supplies </a:t>
            </a:r>
            <a:endParaRPr lang="en-US" b="1" dirty="0">
              <a:latin typeface="Arial Narrow" panose="020B0606020202030204" pitchFamily="34" charset="0"/>
            </a:endParaRPr>
          </a:p>
          <a:p>
            <a:pPr marL="0" lvl="2" indent="52388">
              <a:buNone/>
            </a:pPr>
            <a:endParaRPr lang="en-US" sz="2400" b="1" dirty="0" smtClean="0">
              <a:latin typeface="Arial Narrow" panose="020B0606020202030204" pitchFamily="34" charset="0"/>
            </a:endParaRPr>
          </a:p>
          <a:p>
            <a:pPr marL="0" lvl="2" indent="52388">
              <a:buNone/>
            </a:pPr>
            <a:endParaRPr lang="en-US" sz="2400" b="1" dirty="0">
              <a:latin typeface="Arial Narrow" panose="020B0606020202030204" pitchFamily="34" charset="0"/>
            </a:endParaRPr>
          </a:p>
          <a:p>
            <a:pPr marL="0" lvl="3" indent="0"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</a:t>
            </a:r>
            <a:r>
              <a:rPr lang="en-US" sz="2400" b="1" u="sng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Previous</a:t>
            </a:r>
            <a:r>
              <a:rPr lang="en-US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			</a:t>
            </a:r>
            <a:r>
              <a:rPr lang="en-US" sz="2400" b="1" u="sng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Current</a:t>
            </a:r>
            <a:r>
              <a:rPr lang="en-US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</a:t>
            </a:r>
          </a:p>
          <a:p>
            <a:pPr marL="0" lvl="3" indent="0">
              <a:buNone/>
            </a:pPr>
            <a:r>
              <a:rPr lang="en-US" sz="2400" dirty="0" smtClean="0">
                <a:latin typeface="Arial Black" panose="020B0A04020102020204" pitchFamily="34" charset="0"/>
              </a:rPr>
              <a:t>    20 </a:t>
            </a:r>
            <a:r>
              <a:rPr lang="en-US" sz="2400" b="1" dirty="0" smtClean="0">
                <a:latin typeface="Arial Narrow" panose="020B0606020202030204" pitchFamily="34" charset="0"/>
              </a:rPr>
              <a:t>sub-categories		        </a:t>
            </a:r>
            <a:r>
              <a:rPr lang="en-US" sz="2400" dirty="0" smtClean="0">
                <a:latin typeface="Arial Black" panose="020B0A04020102020204" pitchFamily="34" charset="0"/>
              </a:rPr>
              <a:t>5 </a:t>
            </a:r>
            <a:r>
              <a:rPr lang="en-US" sz="2400" b="1" dirty="0" smtClean="0">
                <a:latin typeface="Arial Narrow" panose="020B0606020202030204" pitchFamily="34" charset="0"/>
              </a:rPr>
              <a:t>sub-categories</a:t>
            </a:r>
            <a:endParaRPr lang="en-US" sz="2400" b="1" dirty="0">
              <a:latin typeface="Arial Narrow" panose="020B0606020202030204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>
            <a:off x="2667000" y="2743200"/>
            <a:ext cx="990600" cy="83820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 bwMode="auto">
          <a:xfrm>
            <a:off x="5029200" y="2743200"/>
            <a:ext cx="818322" cy="83820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 bwMode="auto">
          <a:xfrm>
            <a:off x="1257300" y="2723322"/>
            <a:ext cx="6172200" cy="189506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273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Sub-Category change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33600"/>
            <a:ext cx="7010400" cy="394716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Category: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              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Security</a:t>
            </a:r>
            <a:endParaRPr lang="en-US" b="1" dirty="0">
              <a:latin typeface="Arial Narrow" panose="020B0606020202030204" pitchFamily="34" charset="0"/>
            </a:endParaRPr>
          </a:p>
          <a:p>
            <a:pPr marL="0" lvl="2" indent="52388">
              <a:buNone/>
            </a:pPr>
            <a:endParaRPr lang="en-US" sz="2400" b="1" dirty="0" smtClean="0">
              <a:latin typeface="Arial Narrow" panose="020B0606020202030204" pitchFamily="34" charset="0"/>
            </a:endParaRPr>
          </a:p>
          <a:p>
            <a:pPr marL="0" lvl="2" indent="52388">
              <a:buNone/>
            </a:pPr>
            <a:endParaRPr lang="en-US" sz="2400" b="1" dirty="0">
              <a:latin typeface="Arial Narrow" panose="020B0606020202030204" pitchFamily="34" charset="0"/>
            </a:endParaRPr>
          </a:p>
          <a:p>
            <a:pPr marL="0" lvl="3" indent="0"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</a:t>
            </a:r>
            <a:r>
              <a:rPr lang="en-US" sz="2400" b="1" u="sng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Previous</a:t>
            </a:r>
            <a:r>
              <a:rPr lang="en-US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:			</a:t>
            </a:r>
            <a:r>
              <a:rPr lang="en-US" sz="2400" b="1" u="sng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Current</a:t>
            </a:r>
            <a:r>
              <a:rPr lang="en-US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: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</a:t>
            </a:r>
          </a:p>
          <a:p>
            <a:pPr marL="0" lvl="3" indent="0">
              <a:buNone/>
            </a:pPr>
            <a:r>
              <a:rPr lang="en-US" sz="2400" dirty="0" smtClean="0">
                <a:latin typeface="Arial Black" panose="020B0A04020102020204" pitchFamily="34" charset="0"/>
              </a:rPr>
              <a:t> 13 </a:t>
            </a:r>
            <a:r>
              <a:rPr lang="en-US" sz="2400" b="1" dirty="0" smtClean="0">
                <a:latin typeface="Arial Narrow" panose="020B0606020202030204" pitchFamily="34" charset="0"/>
              </a:rPr>
              <a:t>sub-categories</a:t>
            </a:r>
            <a:r>
              <a:rPr lang="en-US" sz="2400" b="1" dirty="0">
                <a:latin typeface="Arial Narrow" panose="020B0606020202030204" pitchFamily="34" charset="0"/>
              </a:rPr>
              <a:t>		       </a:t>
            </a:r>
            <a:r>
              <a:rPr lang="en-US" sz="2400" dirty="0" smtClean="0">
                <a:latin typeface="Arial Black" panose="020B0A04020102020204" pitchFamily="34" charset="0"/>
              </a:rPr>
              <a:t>10 </a:t>
            </a:r>
            <a:r>
              <a:rPr lang="en-US" sz="2400" b="1" dirty="0">
                <a:latin typeface="Arial Narrow" panose="020B0606020202030204" pitchFamily="34" charset="0"/>
              </a:rPr>
              <a:t>sub-categories</a:t>
            </a:r>
          </a:p>
          <a:p>
            <a:pPr marL="0" lvl="3" indent="0">
              <a:spcBef>
                <a:spcPts val="0"/>
              </a:spcBef>
              <a:buNone/>
            </a:pPr>
            <a:r>
              <a:rPr lang="en-US" sz="2000" i="1" dirty="0" smtClean="0">
                <a:latin typeface="+mj-lt"/>
              </a:rPr>
              <a:t>            </a:t>
            </a:r>
            <a:r>
              <a:rPr lang="en-US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including </a:t>
            </a:r>
          </a:p>
          <a:p>
            <a:pPr marL="0" lvl="3" indent="0">
              <a:spcBef>
                <a:spcPts val="0"/>
              </a:spcBef>
              <a:buNone/>
            </a:pPr>
            <a:r>
              <a:rPr lang="en-US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 hospital-specific “codes”</a:t>
            </a: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	</a:t>
            </a:r>
            <a:r>
              <a:rPr lang="en-US" sz="2000" b="1" dirty="0" smtClean="0">
                <a:latin typeface="Arial Narrow" panose="020B0606020202030204" pitchFamily="34" charset="0"/>
              </a:rPr>
              <a:t>	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>
            <a:off x="2951922" y="2667000"/>
            <a:ext cx="858078" cy="91440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 bwMode="auto">
          <a:xfrm>
            <a:off x="4724400" y="2667000"/>
            <a:ext cx="886239" cy="91440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auto">
          <a:xfrm>
            <a:off x="838200" y="2667000"/>
            <a:ext cx="7246620" cy="2590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60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Education of </a:t>
            </a:r>
            <a:r>
              <a:rPr lang="en-US" u="sng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Mgrs</a:t>
            </a:r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&amp; Staff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981200"/>
            <a:ext cx="5791200" cy="3677478"/>
          </a:xfrm>
        </p:spPr>
        <p:txBody>
          <a:bodyPr/>
          <a:lstStyle/>
          <a:p>
            <a:pPr>
              <a:buSzPct val="60000"/>
              <a:buFont typeface="Wingdings" panose="05000000000000000000" pitchFamily="2" charset="2"/>
              <a:buChar char="R"/>
            </a:pPr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Just Culture</a:t>
            </a:r>
          </a:p>
          <a:p>
            <a:pPr>
              <a:buSzPct val="60000"/>
              <a:buFont typeface="Wingdings" panose="05000000000000000000" pitchFamily="2" charset="2"/>
              <a:buChar char="R"/>
            </a:pPr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Reporting system</a:t>
            </a:r>
          </a:p>
          <a:p>
            <a:pPr>
              <a:buSzPct val="60000"/>
              <a:buFont typeface="Wingdings" panose="05000000000000000000" pitchFamily="2" charset="2"/>
              <a:buChar char="R"/>
            </a:pPr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Changes for the better</a:t>
            </a:r>
          </a:p>
          <a:p>
            <a:pPr>
              <a:buSzPct val="60000"/>
              <a:buFont typeface="Wingdings" panose="05000000000000000000" pitchFamily="2" charset="2"/>
              <a:buChar char="R"/>
            </a:pPr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What to report</a:t>
            </a:r>
          </a:p>
          <a:p>
            <a:pPr>
              <a:buSzPct val="60000"/>
              <a:buFont typeface="Wingdings" panose="05000000000000000000" pitchFamily="2" charset="2"/>
              <a:buChar char="R"/>
            </a:pPr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Why to report </a:t>
            </a:r>
          </a:p>
          <a:p>
            <a:pPr>
              <a:buSzPct val="60000"/>
              <a:buFont typeface="Wingdings" panose="05000000000000000000" pitchFamily="2" charset="2"/>
              <a:buChar char="R"/>
            </a:pPr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How to report</a:t>
            </a:r>
          </a:p>
          <a:p>
            <a:pPr>
              <a:buSzPct val="60000"/>
              <a:buFont typeface="Wingdings" panose="05000000000000000000" pitchFamily="2" charset="2"/>
              <a:buChar char="R"/>
            </a:pPr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How information is used</a:t>
            </a:r>
          </a:p>
          <a:p>
            <a:pPr marL="0" indent="0">
              <a:buNone/>
            </a:pPr>
            <a:endParaRPr lang="en-US" b="1" dirty="0" smtClean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11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40904"/>
            <a:ext cx="8534400" cy="1066800"/>
          </a:xfrm>
        </p:spPr>
        <p:txBody>
          <a:bodyPr/>
          <a:lstStyle/>
          <a:p>
            <a:r>
              <a:rPr lang="en-US" sz="3400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Primary Care Patient Safety Team</a:t>
            </a:r>
            <a:r>
              <a:rPr lang="en-US" sz="3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:</a:t>
            </a:r>
            <a:endParaRPr lang="en-US" sz="3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514600" y="1828800"/>
            <a:ext cx="4343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ヒラギノ角ゴ Pro W3" charset="-128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ヒラギノ角ゴ Pro W3" charset="-128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ヒラギノ角ゴ Pro W3" charset="-128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ヒラギノ角ゴ Pro W3" charset="-128"/>
              </a:defRPr>
            </a:lvl5pPr>
            <a:lvl6pPr marL="25146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b="1" u="sng" kern="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Team</a:t>
            </a:r>
            <a:r>
              <a:rPr lang="en-US" sz="2400" b="1" kern="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</a:p>
          <a:p>
            <a:pPr marL="795338">
              <a:buSzPct val="65000"/>
              <a:buFont typeface="Wingdings" panose="05000000000000000000" pitchFamily="2" charset="2"/>
              <a:buChar char="R"/>
            </a:pPr>
            <a:r>
              <a:rPr lang="en-US" b="1" kern="0" dirty="0" smtClean="0">
                <a:latin typeface="Arial Narrow" panose="020B0606020202030204" pitchFamily="34" charset="0"/>
              </a:rPr>
              <a:t>Resource Nurses</a:t>
            </a:r>
          </a:p>
          <a:p>
            <a:pPr marL="795338">
              <a:buSzPct val="65000"/>
              <a:buFont typeface="Wingdings" panose="05000000000000000000" pitchFamily="2" charset="2"/>
              <a:buChar char="R"/>
            </a:pPr>
            <a:r>
              <a:rPr lang="en-US" b="1" kern="0" dirty="0" smtClean="0">
                <a:latin typeface="Arial Narrow" panose="020B0606020202030204" pitchFamily="34" charset="0"/>
              </a:rPr>
              <a:t>Providers</a:t>
            </a:r>
          </a:p>
          <a:p>
            <a:pPr marL="795338">
              <a:buSzPct val="65000"/>
              <a:buFont typeface="Wingdings" panose="05000000000000000000" pitchFamily="2" charset="2"/>
              <a:buChar char="R"/>
            </a:pPr>
            <a:r>
              <a:rPr lang="en-US" b="1" kern="0" dirty="0" smtClean="0">
                <a:latin typeface="Arial Narrow" panose="020B0606020202030204" pitchFamily="34" charset="0"/>
              </a:rPr>
              <a:t>Pharmacist</a:t>
            </a:r>
          </a:p>
          <a:p>
            <a:pPr marL="795338">
              <a:buSzPct val="65000"/>
              <a:buFont typeface="Wingdings" panose="05000000000000000000" pitchFamily="2" charset="2"/>
              <a:buChar char="R"/>
            </a:pPr>
            <a:r>
              <a:rPr lang="en-US" b="1" kern="0" dirty="0" smtClean="0">
                <a:latin typeface="Arial Narrow" panose="020B0606020202030204" pitchFamily="34" charset="0"/>
              </a:rPr>
              <a:t>Patient Safety Officer</a:t>
            </a:r>
          </a:p>
          <a:p>
            <a:pPr marL="795338">
              <a:buSzPct val="65000"/>
              <a:buFont typeface="Wingdings" panose="05000000000000000000" pitchFamily="2" charset="2"/>
              <a:buChar char="R"/>
            </a:pPr>
            <a:r>
              <a:rPr lang="en-US" b="1" kern="0" dirty="0" smtClean="0">
                <a:latin typeface="Arial Narrow" panose="020B0606020202030204" pitchFamily="34" charset="0"/>
              </a:rPr>
              <a:t>Risk Management</a:t>
            </a:r>
          </a:p>
          <a:p>
            <a:pPr marL="795338">
              <a:buSzPct val="65000"/>
              <a:buFont typeface="Wingdings" panose="05000000000000000000" pitchFamily="2" charset="2"/>
              <a:buChar char="R"/>
            </a:pPr>
            <a:r>
              <a:rPr lang="en-US" b="1" kern="0" dirty="0" smtClean="0">
                <a:latin typeface="Arial Narrow" panose="020B0606020202030204" pitchFamily="34" charset="0"/>
              </a:rPr>
              <a:t>Leader from Lab</a:t>
            </a:r>
          </a:p>
          <a:p>
            <a:pPr marL="795338">
              <a:buSzPct val="65000"/>
              <a:buFont typeface="Wingdings" panose="05000000000000000000" pitchFamily="2" charset="2"/>
              <a:buChar char="R"/>
            </a:pPr>
            <a:r>
              <a:rPr lang="en-US" b="1" kern="0" dirty="0" smtClean="0">
                <a:latin typeface="Arial Narrow" panose="020B0606020202030204" pitchFamily="34" charset="0"/>
              </a:rPr>
              <a:t>Patient Liaison</a:t>
            </a:r>
            <a:endParaRPr lang="en-US" kern="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EPN Patient Safety Team!</a:t>
            </a:r>
            <a:endParaRPr kumimoji="0" lang="en-US" alt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1219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" name="Picture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724400"/>
            <a:ext cx="2438400" cy="1258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4146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40904"/>
            <a:ext cx="8534400" cy="1066800"/>
          </a:xfrm>
        </p:spPr>
        <p:txBody>
          <a:bodyPr/>
          <a:lstStyle/>
          <a:p>
            <a:r>
              <a:rPr lang="en-US" sz="3400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Primary Care Patient Safety Team</a:t>
            </a:r>
            <a:r>
              <a:rPr lang="en-US" sz="3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:</a:t>
            </a:r>
            <a:endParaRPr lang="en-US" sz="3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914400" y="1828800"/>
            <a:ext cx="7924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ヒラギノ角ゴ Pro W3" charset="-128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ヒラギノ角ゴ Pro W3" charset="-128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ヒラギノ角ゴ Pro W3" charset="-128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ヒラギノ角ゴ Pro W3" charset="-128"/>
              </a:defRPr>
            </a:lvl5pPr>
            <a:lvl6pPr marL="25146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b="1" u="sng" kern="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Purposes</a:t>
            </a:r>
            <a:r>
              <a:rPr lang="en-US" sz="2400" b="1" kern="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</a:p>
          <a:p>
            <a:pPr marL="0" indent="0">
              <a:buNone/>
            </a:pPr>
            <a:endParaRPr lang="en-US" sz="800" b="1" kern="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795338">
              <a:buSzPct val="65000"/>
              <a:buFont typeface="Wingdings" panose="05000000000000000000" pitchFamily="2" charset="2"/>
              <a:buChar char="R"/>
            </a:pPr>
            <a:r>
              <a:rPr lang="en-US" sz="2400" b="1" kern="0" dirty="0" smtClean="0">
                <a:latin typeface="Arial Narrow" panose="020B0606020202030204" pitchFamily="34" charset="0"/>
              </a:rPr>
              <a:t>To provide collegial support through </a:t>
            </a:r>
          </a:p>
          <a:p>
            <a:pPr marL="1431925" indent="-11113">
              <a:lnSpc>
                <a:spcPct val="100000"/>
              </a:lnSpc>
              <a:spcBef>
                <a:spcPts val="0"/>
              </a:spcBef>
              <a:buSzPct val="65000"/>
              <a:buNone/>
            </a:pPr>
            <a:r>
              <a:rPr lang="en-US" sz="2400" b="1" kern="0" dirty="0" smtClean="0">
                <a:latin typeface="Arial Narrow" panose="020B0606020202030204" pitchFamily="34" charset="0"/>
              </a:rPr>
              <a:t>	</a:t>
            </a:r>
            <a:r>
              <a:rPr lang="en-US" sz="1800" b="1" kern="0" dirty="0" smtClean="0">
                <a:latin typeface="Arial Narrow" panose="020B0606020202030204" pitchFamily="34" charset="0"/>
              </a:rPr>
              <a:t>(1) </a:t>
            </a:r>
            <a:r>
              <a:rPr lang="en-US" sz="2400" b="1" kern="0" dirty="0" smtClean="0">
                <a:latin typeface="Arial Narrow" panose="020B0606020202030204" pitchFamily="34" charset="0"/>
              </a:rPr>
              <a:t>questions</a:t>
            </a:r>
          </a:p>
          <a:p>
            <a:pPr marL="1431925" indent="-11113">
              <a:lnSpc>
                <a:spcPct val="100000"/>
              </a:lnSpc>
              <a:spcBef>
                <a:spcPts val="0"/>
              </a:spcBef>
              <a:buSzPct val="65000"/>
              <a:buNone/>
            </a:pPr>
            <a:r>
              <a:rPr lang="en-US" sz="2400" b="1" kern="0" dirty="0" smtClean="0">
                <a:latin typeface="Arial Narrow" panose="020B0606020202030204" pitchFamily="34" charset="0"/>
              </a:rPr>
              <a:t>	</a:t>
            </a:r>
            <a:r>
              <a:rPr lang="en-US" sz="1800" b="1" kern="0" dirty="0" smtClean="0">
                <a:latin typeface="Arial Narrow" panose="020B0606020202030204" pitchFamily="34" charset="0"/>
              </a:rPr>
              <a:t>(2) </a:t>
            </a:r>
            <a:r>
              <a:rPr lang="en-US" sz="2400" b="1" kern="0" dirty="0" smtClean="0">
                <a:latin typeface="Arial Narrow" panose="020B0606020202030204" pitchFamily="34" charset="0"/>
              </a:rPr>
              <a:t>suggestions</a:t>
            </a:r>
            <a:endParaRPr lang="en-US" sz="2400" b="1" kern="0" dirty="0">
              <a:latin typeface="Arial Narrow" panose="020B0606020202030204" pitchFamily="34" charset="0"/>
            </a:endParaRPr>
          </a:p>
          <a:p>
            <a:pPr marL="1431925" indent="-11113">
              <a:lnSpc>
                <a:spcPct val="100000"/>
              </a:lnSpc>
              <a:spcBef>
                <a:spcPts val="0"/>
              </a:spcBef>
              <a:buSzPct val="65000"/>
              <a:buNone/>
            </a:pPr>
            <a:r>
              <a:rPr lang="en-US" sz="1800" b="1" kern="0" dirty="0" smtClean="0">
                <a:latin typeface="Arial Narrow" panose="020B0606020202030204" pitchFamily="34" charset="0"/>
              </a:rPr>
              <a:t>(3) </a:t>
            </a:r>
            <a:r>
              <a:rPr lang="en-US" sz="2400" b="1" kern="0" dirty="0" smtClean="0">
                <a:latin typeface="Arial Narrow" panose="020B0606020202030204" pitchFamily="34" charset="0"/>
              </a:rPr>
              <a:t>shared learning</a:t>
            </a:r>
          </a:p>
          <a:p>
            <a:pPr marL="1431925" indent="-11113">
              <a:lnSpc>
                <a:spcPct val="100000"/>
              </a:lnSpc>
              <a:spcBef>
                <a:spcPts val="0"/>
              </a:spcBef>
              <a:buSzPct val="65000"/>
              <a:buNone/>
            </a:pPr>
            <a:r>
              <a:rPr lang="en-US" sz="1800" b="1" kern="0" dirty="0" smtClean="0">
                <a:latin typeface="Arial Narrow" panose="020B0606020202030204" pitchFamily="34" charset="0"/>
              </a:rPr>
              <a:t>(4) </a:t>
            </a:r>
            <a:r>
              <a:rPr lang="en-US" sz="2400" b="1" kern="0" dirty="0" smtClean="0">
                <a:latin typeface="Arial Narrow" panose="020B0606020202030204" pitchFamily="34" charset="0"/>
              </a:rPr>
              <a:t>emotional support</a:t>
            </a:r>
          </a:p>
          <a:p>
            <a:pPr marL="452438" indent="0">
              <a:buSzPct val="65000"/>
              <a:buNone/>
            </a:pPr>
            <a:endParaRPr lang="en-US" sz="600" b="1" kern="0" dirty="0" smtClean="0">
              <a:latin typeface="Arial Narrow" panose="020B0606020202030204" pitchFamily="34" charset="0"/>
            </a:endParaRPr>
          </a:p>
          <a:p>
            <a:pPr marL="795338">
              <a:lnSpc>
                <a:spcPct val="100000"/>
              </a:lnSpc>
              <a:spcBef>
                <a:spcPts val="0"/>
              </a:spcBef>
              <a:buSzPct val="65000"/>
              <a:buFont typeface="Wingdings" panose="05000000000000000000" pitchFamily="2" charset="2"/>
              <a:buChar char="R"/>
            </a:pPr>
            <a:r>
              <a:rPr lang="en-US" sz="2400" b="1" kern="0" dirty="0" smtClean="0">
                <a:latin typeface="Arial Narrow" panose="020B0606020202030204" pitchFamily="34" charset="0"/>
              </a:rPr>
              <a:t>To evaluate &amp; reduce risk in all practices</a:t>
            </a:r>
          </a:p>
          <a:p>
            <a:pPr marL="452438" indent="0">
              <a:lnSpc>
                <a:spcPct val="100000"/>
              </a:lnSpc>
              <a:spcBef>
                <a:spcPts val="0"/>
              </a:spcBef>
              <a:buSzPct val="65000"/>
              <a:buNone/>
            </a:pPr>
            <a:endParaRPr lang="en-US" sz="600" b="1" kern="0" dirty="0" smtClean="0">
              <a:latin typeface="Arial Narrow" panose="020B0606020202030204" pitchFamily="34" charset="0"/>
            </a:endParaRPr>
          </a:p>
          <a:p>
            <a:pPr marL="795338">
              <a:lnSpc>
                <a:spcPct val="100000"/>
              </a:lnSpc>
              <a:spcBef>
                <a:spcPts val="0"/>
              </a:spcBef>
              <a:buSzPct val="65000"/>
              <a:buFont typeface="Wingdings" panose="05000000000000000000" pitchFamily="2" charset="2"/>
              <a:buChar char="R"/>
            </a:pPr>
            <a:r>
              <a:rPr lang="en-US" sz="2400" b="1" kern="0" dirty="0" smtClean="0">
                <a:latin typeface="Arial Narrow" panose="020B0606020202030204" pitchFamily="34" charset="0"/>
              </a:rPr>
              <a:t>To identify trends &amp; opportunities for improvement</a:t>
            </a:r>
          </a:p>
          <a:p>
            <a:pPr marL="452438" indent="0">
              <a:lnSpc>
                <a:spcPct val="100000"/>
              </a:lnSpc>
              <a:spcBef>
                <a:spcPts val="0"/>
              </a:spcBef>
              <a:buSzPct val="65000"/>
              <a:buNone/>
            </a:pPr>
            <a:endParaRPr lang="en-US" sz="600" b="1" kern="0" dirty="0" smtClean="0">
              <a:latin typeface="Arial Narrow" panose="020B0606020202030204" pitchFamily="34" charset="0"/>
            </a:endParaRPr>
          </a:p>
          <a:p>
            <a:pPr marL="795338">
              <a:lnSpc>
                <a:spcPct val="100000"/>
              </a:lnSpc>
              <a:spcBef>
                <a:spcPts val="0"/>
              </a:spcBef>
              <a:buSzPct val="65000"/>
              <a:buFont typeface="Wingdings" panose="05000000000000000000" pitchFamily="2" charset="2"/>
              <a:buChar char="R"/>
            </a:pPr>
            <a:r>
              <a:rPr lang="en-US" sz="2400" b="1" kern="0" dirty="0" smtClean="0">
                <a:latin typeface="Arial Narrow" panose="020B0606020202030204" pitchFamily="34" charset="0"/>
              </a:rPr>
              <a:t>To review &amp; address policies, procedures, workflow</a:t>
            </a:r>
            <a:endParaRPr lang="en-US" sz="2400" kern="0" dirty="0"/>
          </a:p>
        </p:txBody>
      </p:sp>
    </p:spTree>
    <p:extLst>
      <p:ext uri="{BB962C8B-B14F-4D97-AF65-F5344CB8AC3E}">
        <p14:creationId xmlns:p14="http://schemas.microsoft.com/office/powerpoint/2010/main" val="148680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Follow ups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905000"/>
            <a:ext cx="7315200" cy="4465320"/>
          </a:xfrm>
        </p:spPr>
        <p:txBody>
          <a:bodyPr/>
          <a:lstStyle/>
          <a:p>
            <a:r>
              <a:rPr lang="en-US" b="1" dirty="0" smtClean="0">
                <a:latin typeface="Arial Narrow" panose="020B0606020202030204" pitchFamily="34" charset="0"/>
              </a:rPr>
              <a:t>Thank you</a:t>
            </a:r>
          </a:p>
          <a:p>
            <a:r>
              <a:rPr lang="en-US" b="1" dirty="0" smtClean="0">
                <a:latin typeface="Arial Narrow" panose="020B0606020202030204" pitchFamily="34" charset="0"/>
              </a:rPr>
              <a:t>“Lessons Learned” Newsletter distributed </a:t>
            </a:r>
            <a:r>
              <a:rPr lang="en-US" b="1" dirty="0">
                <a:latin typeface="Arial Narrow" panose="020B0606020202030204" pitchFamily="34" charset="0"/>
              </a:rPr>
              <a:t>	</a:t>
            </a:r>
            <a:r>
              <a:rPr lang="en-US" b="1" dirty="0" smtClean="0">
                <a:latin typeface="Arial Narrow" panose="020B0606020202030204" pitchFamily="34" charset="0"/>
              </a:rPr>
              <a:t>	     to all ambulatory care colleagues</a:t>
            </a:r>
          </a:p>
          <a:p>
            <a:r>
              <a:rPr lang="en-US" b="1" dirty="0" smtClean="0">
                <a:latin typeface="Arial Narrow" panose="020B0606020202030204" pitchFamily="34" charset="0"/>
              </a:rPr>
              <a:t>Staff meetings</a:t>
            </a:r>
          </a:p>
          <a:p>
            <a:r>
              <a:rPr lang="en-US" b="1" dirty="0" smtClean="0">
                <a:latin typeface="Arial Narrow" panose="020B0606020202030204" pitchFamily="34" charset="0"/>
              </a:rPr>
              <a:t>Education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9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05800" cy="762000"/>
          </a:xfrm>
        </p:spPr>
        <p:txBody>
          <a:bodyPr/>
          <a:lstStyle/>
          <a:p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Monthly </a:t>
            </a:r>
            <a:r>
              <a:rPr lang="en-US" u="sng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Amb</a:t>
            </a:r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Care Newsletter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3581400"/>
            <a:ext cx="7924800" cy="2209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200" b="1" i="1" dirty="0">
                <a:latin typeface="+mj-lt"/>
              </a:rPr>
              <a:t>Each month in the EPN/EPS Newsletter, we </a:t>
            </a:r>
            <a:r>
              <a:rPr lang="en-US" sz="2200" b="1" i="1" dirty="0" smtClean="0">
                <a:latin typeface="+mj-lt"/>
              </a:rPr>
              <a:t>present </a:t>
            </a:r>
            <a:r>
              <a:rPr lang="en-US" sz="2200" b="1" i="1" dirty="0">
                <a:latin typeface="+mj-lt"/>
              </a:rPr>
              <a:t>a </a:t>
            </a:r>
            <a:r>
              <a:rPr lang="en-US" sz="2200" b="1" i="1" dirty="0" smtClean="0">
                <a:latin typeface="+mj-lt"/>
              </a:rPr>
              <a:t>         “</a:t>
            </a:r>
            <a:r>
              <a:rPr lang="en-US" sz="2200" b="1" i="1" dirty="0">
                <a:latin typeface="+mj-lt"/>
              </a:rPr>
              <a:t>Lesson Learned” based on </a:t>
            </a:r>
            <a:r>
              <a:rPr lang="en-US" sz="2200" b="1" i="1" dirty="0" smtClean="0">
                <a:latin typeface="+mj-lt"/>
              </a:rPr>
              <a:t>recently reported events! </a:t>
            </a:r>
            <a:r>
              <a:rPr lang="en-US" sz="2200" b="1" i="1" dirty="0">
                <a:latin typeface="+mj-lt"/>
              </a:rPr>
              <a:t> </a:t>
            </a:r>
            <a:r>
              <a:rPr lang="en-US" sz="2200" b="1" i="1" dirty="0" smtClean="0">
                <a:latin typeface="+mj-lt"/>
              </a:rPr>
              <a:t>                                       If </a:t>
            </a:r>
            <a:r>
              <a:rPr lang="en-US" sz="2200" b="1" i="1" dirty="0">
                <a:latin typeface="+mj-lt"/>
              </a:rPr>
              <a:t>you recognize the event(s) that prompted a particular lesson, </a:t>
            </a:r>
            <a:r>
              <a:rPr lang="en-US" sz="2200" b="1" i="1" dirty="0" smtClean="0">
                <a:latin typeface="+mj-lt"/>
              </a:rPr>
              <a:t>                 be </a:t>
            </a:r>
            <a:r>
              <a:rPr lang="en-US" sz="2200" b="1" i="1" dirty="0">
                <a:latin typeface="+mj-lt"/>
              </a:rPr>
              <a:t>proud that the event was reported </a:t>
            </a:r>
            <a:r>
              <a:rPr lang="en-US" sz="2200" b="1" i="1" dirty="0" smtClean="0">
                <a:latin typeface="+mj-lt"/>
              </a:rPr>
              <a:t>                                                                         by </a:t>
            </a:r>
            <a:r>
              <a:rPr lang="en-US" sz="2200" b="1" i="1" dirty="0">
                <a:latin typeface="+mj-lt"/>
              </a:rPr>
              <a:t>colleagues in </a:t>
            </a:r>
            <a:r>
              <a:rPr lang="en-US" sz="2200" b="1" i="1" dirty="0" smtClean="0">
                <a:latin typeface="+mj-lt"/>
              </a:rPr>
              <a:t>your office or </a:t>
            </a:r>
            <a:r>
              <a:rPr lang="en-US" sz="2200" b="1" i="1" dirty="0">
                <a:latin typeface="+mj-lt"/>
              </a:rPr>
              <a:t>by you! </a:t>
            </a:r>
            <a:r>
              <a:rPr lang="en-US" sz="2200" b="1" i="1" dirty="0" smtClean="0">
                <a:latin typeface="+mj-lt"/>
              </a:rPr>
              <a:t>                                                             Thank </a:t>
            </a:r>
            <a:r>
              <a:rPr lang="en-US" sz="2200" b="1" i="1" dirty="0">
                <a:latin typeface="+mj-lt"/>
              </a:rPr>
              <a:t>you and your colleagues for all you do each day </a:t>
            </a:r>
            <a:r>
              <a:rPr lang="en-US" sz="2200" b="1" i="1" dirty="0" smtClean="0">
                <a:latin typeface="+mj-lt"/>
              </a:rPr>
              <a:t>                                      to </a:t>
            </a:r>
            <a:r>
              <a:rPr lang="en-US" sz="2200" b="1" i="1" dirty="0">
                <a:latin typeface="+mj-lt"/>
              </a:rPr>
              <a:t>keep our patients and co-workers safe!!</a:t>
            </a:r>
            <a:endParaRPr lang="en-US" sz="2200" b="1" dirty="0">
              <a:latin typeface="+mj-lt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52027">
            <a:off x="3301205" y="1713642"/>
            <a:ext cx="2201583" cy="16495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5641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7467600" cy="762000"/>
          </a:xfrm>
        </p:spPr>
        <p:txBody>
          <a:bodyPr/>
          <a:lstStyle/>
          <a:p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Practice Resource Nurse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8800"/>
            <a:ext cx="6705600" cy="416052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Champion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95338">
              <a:buSzPct val="65000"/>
              <a:buFont typeface="Wingdings" panose="05000000000000000000" pitchFamily="2" charset="2"/>
              <a:buChar char="R"/>
            </a:pPr>
            <a:r>
              <a:rPr lang="en-US" b="1" dirty="0" smtClean="0">
                <a:latin typeface="Arial Narrow" panose="020B0606020202030204" pitchFamily="34" charset="0"/>
              </a:rPr>
              <a:t>Help staff recognize “events”</a:t>
            </a:r>
          </a:p>
          <a:p>
            <a:pPr marL="795338">
              <a:buSzPct val="65000"/>
              <a:buFont typeface="Wingdings" panose="05000000000000000000" pitchFamily="2" charset="2"/>
              <a:buChar char="R"/>
            </a:pPr>
            <a:r>
              <a:rPr lang="en-US" b="1" dirty="0" smtClean="0">
                <a:latin typeface="Arial Narrow" panose="020B0606020202030204" pitchFamily="34" charset="0"/>
              </a:rPr>
              <a:t>Encourage staff to report events</a:t>
            </a:r>
          </a:p>
          <a:p>
            <a:pPr marL="795338">
              <a:buSzPct val="65000"/>
              <a:buFont typeface="Wingdings" panose="05000000000000000000" pitchFamily="2" charset="2"/>
              <a:buChar char="R"/>
            </a:pPr>
            <a:r>
              <a:rPr lang="en-US" b="1" dirty="0" smtClean="0">
                <a:latin typeface="Arial Narrow" panose="020B0606020202030204" pitchFamily="34" charset="0"/>
              </a:rPr>
              <a:t>Celebrate staff who’ve reported</a:t>
            </a:r>
          </a:p>
          <a:p>
            <a:pPr marL="795338">
              <a:buSzPct val="65000"/>
              <a:buFont typeface="Wingdings" panose="05000000000000000000" pitchFamily="2" charset="2"/>
              <a:buChar char="R"/>
            </a:pPr>
            <a:r>
              <a:rPr lang="en-US" b="1" dirty="0" smtClean="0">
                <a:latin typeface="Arial Narrow" panose="020B0606020202030204" pitchFamily="34" charset="0"/>
              </a:rPr>
              <a:t>Investigate events</a:t>
            </a:r>
          </a:p>
          <a:p>
            <a:pPr marL="795338">
              <a:buSzPct val="65000"/>
              <a:buFont typeface="Wingdings" panose="05000000000000000000" pitchFamily="2" charset="2"/>
              <a:buChar char="R"/>
            </a:pPr>
            <a:r>
              <a:rPr lang="en-US" b="1" dirty="0" smtClean="0">
                <a:latin typeface="Arial Narrow" panose="020B0606020202030204" pitchFamily="34" charset="0"/>
              </a:rPr>
              <a:t>Share opportunities for improvement with Patient Safety Team </a:t>
            </a:r>
          </a:p>
          <a:p>
            <a:pPr marL="795338">
              <a:buSzPct val="65000"/>
              <a:buFont typeface="Wingdings" panose="05000000000000000000" pitchFamily="2" charset="2"/>
              <a:buChar char="R"/>
            </a:pPr>
            <a:endParaRPr lang="en-US" b="1" dirty="0" smtClean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27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914400"/>
            <a:ext cx="8534400" cy="762000"/>
          </a:xfrm>
        </p:spPr>
        <p:txBody>
          <a:bodyPr/>
          <a:lstStyle/>
          <a:p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6600CC"/>
                  </a:solidFill>
                </a:uFill>
                <a:latin typeface="Arial Black" panose="020B0A04020102020204" pitchFamily="34" charset="0"/>
              </a:rPr>
              <a:t>New: </a:t>
            </a:r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Director of Primary Care </a:t>
            </a:r>
            <a:r>
              <a:rPr lang="en-US" u="sng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Nsg</a:t>
            </a:r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endParaRPr lang="en-US" u="sng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19200" y="2209800"/>
            <a:ext cx="6477000" cy="3627120"/>
          </a:xfrm>
        </p:spPr>
        <p:txBody>
          <a:bodyPr/>
          <a:lstStyle/>
          <a:p>
            <a:r>
              <a:rPr lang="en-US" b="1" dirty="0" smtClean="0">
                <a:latin typeface="Arial Narrow" panose="020B0606020202030204" pitchFamily="34" charset="0"/>
              </a:rPr>
              <a:t>All events go to DON for review</a:t>
            </a:r>
          </a:p>
          <a:p>
            <a:r>
              <a:rPr lang="en-US" b="1" dirty="0" smtClean="0">
                <a:latin typeface="Arial Narrow" panose="020B0606020202030204" pitchFamily="34" charset="0"/>
              </a:rPr>
              <a:t>Provide support to Resource Nurses</a:t>
            </a:r>
            <a:r>
              <a:rPr lang="en-US" b="1" dirty="0">
                <a:latin typeface="Arial Narrow" panose="020B0606020202030204" pitchFamily="34" charset="0"/>
              </a:rPr>
              <a:t> </a:t>
            </a:r>
            <a:endParaRPr lang="en-US" b="1" dirty="0" smtClean="0">
              <a:latin typeface="Arial Narrow" panose="020B0606020202030204" pitchFamily="34" charset="0"/>
            </a:endParaRPr>
          </a:p>
          <a:p>
            <a:r>
              <a:rPr lang="en-US" b="1" dirty="0" smtClean="0">
                <a:latin typeface="Arial Narrow" panose="020B0606020202030204" pitchFamily="34" charset="0"/>
              </a:rPr>
              <a:t>Coach Resource Nurses to support staff </a:t>
            </a:r>
          </a:p>
        </p:txBody>
      </p:sp>
    </p:spTree>
    <p:extLst>
      <p:ext uri="{BB962C8B-B14F-4D97-AF65-F5344CB8AC3E}">
        <p14:creationId xmlns:p14="http://schemas.microsoft.com/office/powerpoint/2010/main" val="395323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7467600" cy="762000"/>
          </a:xfrm>
        </p:spPr>
        <p:txBody>
          <a:bodyPr/>
          <a:lstStyle/>
          <a:p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Staff Nurse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90600" y="1905000"/>
            <a:ext cx="7467600" cy="408432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Co-Champion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95338">
              <a:buSzPct val="65000"/>
              <a:buFont typeface="Wingdings" panose="05000000000000000000" pitchFamily="2" charset="2"/>
              <a:buChar char="R"/>
            </a:pPr>
            <a:r>
              <a:rPr lang="en-US" b="1" dirty="0" smtClean="0">
                <a:latin typeface="Arial Narrow" panose="020B0606020202030204" pitchFamily="34" charset="0"/>
              </a:rPr>
              <a:t>Help colleagues recognize “events”</a:t>
            </a:r>
          </a:p>
          <a:p>
            <a:pPr marL="795338">
              <a:buSzPct val="65000"/>
              <a:buFont typeface="Wingdings" panose="05000000000000000000" pitchFamily="2" charset="2"/>
              <a:buChar char="R"/>
            </a:pPr>
            <a:r>
              <a:rPr lang="en-US" b="1" dirty="0" smtClean="0">
                <a:latin typeface="Arial Narrow" panose="020B0606020202030204" pitchFamily="34" charset="0"/>
              </a:rPr>
              <a:t>Contribute to investigation</a:t>
            </a:r>
          </a:p>
          <a:p>
            <a:pPr marL="795338">
              <a:buSzPct val="65000"/>
              <a:buFont typeface="Wingdings" panose="05000000000000000000" pitchFamily="2" charset="2"/>
              <a:buChar char="R"/>
            </a:pPr>
            <a:r>
              <a:rPr lang="en-US" b="1" dirty="0" smtClean="0">
                <a:latin typeface="Arial Narrow" panose="020B0606020202030204" pitchFamily="34" charset="0"/>
              </a:rPr>
              <a:t>Share opportunities for improvement with colleagues within the practice</a:t>
            </a:r>
          </a:p>
          <a:p>
            <a:pPr marL="452438" indent="0">
              <a:buSzPct val="6500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87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467600" cy="4140642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latin typeface="Arial Narrow" panose="020B0606020202030204" pitchFamily="34" charset="0"/>
              </a:rPr>
              <a:t>Use events for discussion &amp; process improvement</a:t>
            </a:r>
          </a:p>
          <a:p>
            <a:pPr marL="0" indent="0">
              <a:buNone/>
            </a:pPr>
            <a:r>
              <a:rPr lang="en-US" sz="2400" b="1" i="1" dirty="0" smtClean="0">
                <a:latin typeface="+mj-lt"/>
              </a:rPr>
              <a:t>      </a:t>
            </a:r>
            <a:r>
              <a:rPr lang="en-US" sz="2400" b="1" i="1" dirty="0" smtClean="0">
                <a:solidFill>
                  <a:srgbClr val="002060"/>
                </a:solidFill>
                <a:latin typeface="+mj-lt"/>
              </a:rPr>
              <a:t>For example, </a:t>
            </a:r>
          </a:p>
          <a:p>
            <a:pPr marL="0" indent="0">
              <a:buNone/>
            </a:pPr>
            <a:r>
              <a:rPr lang="en-US" sz="2400" b="1" dirty="0">
                <a:latin typeface="Arial Narrow" panose="020B0606020202030204" pitchFamily="34" charset="0"/>
              </a:rPr>
              <a:t>	</a:t>
            </a:r>
            <a:r>
              <a:rPr lang="en-US" sz="2400" b="1" dirty="0" smtClean="0">
                <a:latin typeface="Arial Narrow" panose="020B0606020202030204" pitchFamily="34" charset="0"/>
              </a:rPr>
              <a:t>Several vaccine-related events</a:t>
            </a:r>
          </a:p>
          <a:p>
            <a:pPr marL="0" indent="0">
              <a:buNone/>
            </a:pPr>
            <a:r>
              <a:rPr lang="en-US" sz="2400" b="1" dirty="0">
                <a:latin typeface="Arial Narrow" panose="020B0606020202030204" pitchFamily="34" charset="0"/>
              </a:rPr>
              <a:t>	</a:t>
            </a:r>
            <a:r>
              <a:rPr lang="en-US" sz="2400" b="1" dirty="0" smtClean="0">
                <a:latin typeface="Arial Narrow" panose="020B0606020202030204" pitchFamily="34" charset="0"/>
              </a:rPr>
              <a:t>Office workflow now includes double-checks</a:t>
            </a:r>
            <a:endParaRPr lang="en-US" sz="2400" b="1" dirty="0">
              <a:latin typeface="Arial Narrow" panose="020B0606020202030204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7467600" cy="762000"/>
          </a:xfrm>
        </p:spPr>
        <p:txBody>
          <a:bodyPr/>
          <a:lstStyle/>
          <a:p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Staff Nurse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60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7467600" cy="762000"/>
          </a:xfrm>
        </p:spPr>
        <p:txBody>
          <a:bodyPr/>
          <a:lstStyle/>
          <a:p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Resource/Staff Nurse</a:t>
            </a:r>
            <a:endParaRPr lang="en-US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1182757" y="2057400"/>
            <a:ext cx="6705600" cy="408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ヒラギノ角ゴ Pro W3" charset="-128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ヒラギノ角ゴ Pro W3" charset="-128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ヒラギノ角ゴ Pro W3" charset="-128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ヒラギノ角ゴ Pro W3" charset="-128"/>
              </a:defRPr>
            </a:lvl5pPr>
            <a:lvl6pPr marL="25146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 u="sng" kern="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Engaging staff</a:t>
            </a:r>
            <a:r>
              <a:rPr lang="en-US" b="1" kern="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Font typeface="Arial"/>
              <a:buNone/>
            </a:pPr>
            <a:endParaRPr lang="en-US" sz="1600" b="1" kern="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95338">
              <a:buSzPct val="65000"/>
              <a:buFont typeface="Wingdings" panose="05000000000000000000" pitchFamily="2" charset="2"/>
              <a:buChar char="R"/>
            </a:pPr>
            <a:r>
              <a:rPr lang="en-US" b="1" kern="0" dirty="0" smtClean="0">
                <a:latin typeface="Arial Narrow" panose="020B0606020202030204" pitchFamily="34" charset="0"/>
              </a:rPr>
              <a:t>Discuss at daily huddles</a:t>
            </a:r>
          </a:p>
          <a:p>
            <a:pPr marL="795338">
              <a:buSzPct val="65000"/>
              <a:buFont typeface="Wingdings" panose="05000000000000000000" pitchFamily="2" charset="2"/>
              <a:buChar char="R"/>
            </a:pPr>
            <a:r>
              <a:rPr lang="en-US" b="1" kern="0" dirty="0" smtClean="0">
                <a:latin typeface="Arial Narrow" panose="020B0606020202030204" pitchFamily="34" charset="0"/>
              </a:rPr>
              <a:t>Discuss at monthly staff meetings</a:t>
            </a:r>
          </a:p>
          <a:p>
            <a:pPr marL="452438" indent="0">
              <a:buSzPct val="65000"/>
              <a:buFont typeface="Arial"/>
              <a:buNone/>
            </a:pP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27086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7924800" cy="762000"/>
          </a:xfrm>
        </p:spPr>
        <p:txBody>
          <a:bodyPr/>
          <a:lstStyle/>
          <a:p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Impact on # events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: 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304801" y="2057399"/>
          <a:ext cx="5486401" cy="32003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1520">
                  <a:extLst>
                    <a:ext uri="{9D8B030D-6E8A-4147-A177-3AD203B41FA5}">
                      <a16:colId xmlns="" xmlns:a16="http://schemas.microsoft.com/office/drawing/2014/main" val="1911500598"/>
                    </a:ext>
                  </a:extLst>
                </a:gridCol>
                <a:gridCol w="1097279">
                  <a:extLst>
                    <a:ext uri="{9D8B030D-6E8A-4147-A177-3AD203B41FA5}">
                      <a16:colId xmlns="" xmlns:a16="http://schemas.microsoft.com/office/drawing/2014/main" val="949798631"/>
                    </a:ext>
                  </a:extLst>
                </a:gridCol>
                <a:gridCol w="1143000">
                  <a:extLst>
                    <a:ext uri="{9D8B030D-6E8A-4147-A177-3AD203B41FA5}">
                      <a16:colId xmlns="" xmlns:a16="http://schemas.microsoft.com/office/drawing/2014/main" val="4267406818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143920594"/>
                    </a:ext>
                  </a:extLst>
                </a:gridCol>
                <a:gridCol w="1295402">
                  <a:extLst>
                    <a:ext uri="{9D8B030D-6E8A-4147-A177-3AD203B41FA5}">
                      <a16:colId xmlns="" xmlns:a16="http://schemas.microsoft.com/office/drawing/2014/main" val="1933773747"/>
                    </a:ext>
                  </a:extLst>
                </a:gridCol>
              </a:tblGrid>
              <a:tr h="12897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 Narrow" panose="020B0606020202030204" pitchFamily="34" charset="0"/>
                        </a:rPr>
                        <a:t>Year</a:t>
                      </a:r>
                      <a:endParaRPr lang="en-US" sz="11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 Narrow" panose="020B0606020202030204" pitchFamily="34" charset="0"/>
                        </a:rPr>
                        <a:t># </a:t>
                      </a:r>
                      <a:r>
                        <a:rPr lang="en-US" sz="1600" b="1" dirty="0" smtClean="0">
                          <a:effectLst/>
                          <a:latin typeface="Arial Narrow" panose="020B0606020202030204" pitchFamily="34" charset="0"/>
                        </a:rPr>
                        <a:t>Encounters </a:t>
                      </a:r>
                      <a:r>
                        <a:rPr lang="en-US" sz="1600" b="1" dirty="0">
                          <a:effectLst/>
                          <a:latin typeface="Arial Narrow" panose="020B0606020202030204" pitchFamily="34" charset="0"/>
                        </a:rPr>
                        <a:t>primary providers</a:t>
                      </a:r>
                      <a:endParaRPr lang="en-US" sz="105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effectLst/>
                          <a:latin typeface="Arial Narrow" panose="020B0606020202030204" pitchFamily="34" charset="0"/>
                        </a:rPr>
                        <a:t>Approximate # other interactions </a:t>
                      </a:r>
                      <a:endParaRPr lang="en-US" sz="1050" b="1" dirty="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 smtClean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Approx</a:t>
                      </a:r>
                      <a:r>
                        <a:rPr lang="en-US" sz="1800" b="1" dirty="0" smtClean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total   # encounters </a:t>
                      </a:r>
                      <a:endParaRPr lang="en-US" sz="18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 Narrow" panose="020B0606020202030204" pitchFamily="34" charset="0"/>
                        </a:rPr>
                        <a:t># </a:t>
                      </a:r>
                      <a:r>
                        <a:rPr lang="en-US" sz="1800" b="1" dirty="0" smtClean="0">
                          <a:effectLst/>
                          <a:latin typeface="Arial Narrow" panose="020B0606020202030204" pitchFamily="34" charset="0"/>
                        </a:rPr>
                        <a:t>Reported </a:t>
                      </a:r>
                      <a:r>
                        <a:rPr lang="en-US" sz="1800" b="1" dirty="0">
                          <a:effectLst/>
                          <a:latin typeface="Arial Narrow" panose="020B0606020202030204" pitchFamily="34" charset="0"/>
                        </a:rPr>
                        <a:t>events</a:t>
                      </a:r>
                      <a:endParaRPr lang="en-US" sz="11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48217058"/>
                  </a:ext>
                </a:extLst>
              </a:tr>
              <a:tr h="47766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</a:rPr>
                        <a:t>2015</a:t>
                      </a:r>
                      <a:endParaRPr lang="en-US" sz="10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</a:rPr>
                        <a:t>261,665</a:t>
                      </a:r>
                      <a:endParaRPr lang="en-US" sz="10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</a:rPr>
                        <a:t>784,995</a:t>
                      </a:r>
                      <a:endParaRPr lang="en-US" sz="10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1,046,660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2060"/>
                          </a:solidFill>
                          <a:effectLst/>
                        </a:rPr>
                        <a:t>66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59515466"/>
                  </a:ext>
                </a:extLst>
              </a:tr>
              <a:tr h="47766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</a:rPr>
                        <a:t>2016</a:t>
                      </a:r>
                      <a:endParaRPr lang="en-US" sz="10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</a:rPr>
                        <a:t>248,352</a:t>
                      </a:r>
                      <a:endParaRPr lang="en-US" sz="10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</a:rPr>
                        <a:t>745,056</a:t>
                      </a:r>
                      <a:endParaRPr lang="en-US" sz="10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993,408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2060"/>
                          </a:solidFill>
                          <a:effectLst/>
                        </a:rPr>
                        <a:t>92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05679141"/>
                  </a:ext>
                </a:extLst>
              </a:tr>
              <a:tr h="47766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</a:rPr>
                        <a:t>2017</a:t>
                      </a:r>
                      <a:endParaRPr lang="en-US" sz="10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</a:rPr>
                        <a:t>231,972</a:t>
                      </a:r>
                      <a:endParaRPr lang="en-US" sz="10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695,916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927,888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effectLst/>
                        </a:rPr>
                        <a:t>258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64698128"/>
                  </a:ext>
                </a:extLst>
              </a:tr>
              <a:tr h="47766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</a:rPr>
                        <a:t>2018</a:t>
                      </a:r>
                      <a:endParaRPr lang="en-US" sz="10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</a:rPr>
                        <a:t>249,721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10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749.163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998,884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effectLst/>
                        </a:rPr>
                        <a:t>399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326750796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 bwMode="auto">
          <a:xfrm>
            <a:off x="4588567" y="4304196"/>
            <a:ext cx="1202636" cy="476801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588567" y="4780997"/>
            <a:ext cx="1202636" cy="476801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15" name="Line Callout 1 14"/>
          <p:cNvSpPr/>
          <p:nvPr/>
        </p:nvSpPr>
        <p:spPr bwMode="auto">
          <a:xfrm>
            <a:off x="5943601" y="2514600"/>
            <a:ext cx="3200399" cy="563186"/>
          </a:xfrm>
          <a:prstGeom prst="borderCallout1">
            <a:avLst>
              <a:gd name="adj1" fmla="val 105391"/>
              <a:gd name="adj2" fmla="val 29740"/>
              <a:gd name="adj3" fmla="val 360117"/>
              <a:gd name="adj4" fmla="val -11043"/>
            </a:avLst>
          </a:prstGeom>
          <a:solidFill>
            <a:srgbClr val="FFFF00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92100" indent="-225425"/>
            <a:r>
              <a:rPr lang="en-US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Education began </a:t>
            </a:r>
            <a:r>
              <a:rPr lang="en-US" sz="16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summer ‘17</a:t>
            </a:r>
            <a:r>
              <a:rPr lang="en-US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; </a:t>
            </a:r>
          </a:p>
          <a:p>
            <a:pPr marL="292100" indent="-225425"/>
            <a:r>
              <a:rPr lang="en-US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Reporting system changed Sept ‘17</a:t>
            </a:r>
          </a:p>
        </p:txBody>
      </p:sp>
    </p:spTree>
    <p:extLst>
      <p:ext uri="{BB962C8B-B14F-4D97-AF65-F5344CB8AC3E}">
        <p14:creationId xmlns:p14="http://schemas.microsoft.com/office/powerpoint/2010/main" val="185643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Immediate impact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: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57200" y="1676400"/>
            <a:ext cx="8153400" cy="4465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ヒラギノ角ゴ Pro W3" charset="-128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ヒラギノ角ゴ Pro W3" charset="-128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ヒラギノ角ゴ Pro W3" charset="-128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ヒラギノ角ゴ Pro W3" charset="-128"/>
              </a:defRPr>
            </a:lvl5pPr>
            <a:lvl6pPr marL="25146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Arial"/>
              <a:buNone/>
            </a:pPr>
            <a:endParaRPr lang="en-US" kern="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304800" y="2038429"/>
          <a:ext cx="5943599" cy="15592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0400">
                  <a:extLst>
                    <a:ext uri="{9D8B030D-6E8A-4147-A177-3AD203B41FA5}">
                      <a16:colId xmlns="" xmlns:a16="http://schemas.microsoft.com/office/drawing/2014/main" val="1911500598"/>
                    </a:ext>
                  </a:extLst>
                </a:gridCol>
                <a:gridCol w="1320800">
                  <a:extLst>
                    <a:ext uri="{9D8B030D-6E8A-4147-A177-3AD203B41FA5}">
                      <a16:colId xmlns="" xmlns:a16="http://schemas.microsoft.com/office/drawing/2014/main" val="949798631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4267406818"/>
                    </a:ext>
                  </a:extLst>
                </a:gridCol>
                <a:gridCol w="1295400">
                  <a:extLst>
                    <a:ext uri="{9D8B030D-6E8A-4147-A177-3AD203B41FA5}">
                      <a16:colId xmlns="" xmlns:a16="http://schemas.microsoft.com/office/drawing/2014/main" val="2361733020"/>
                    </a:ext>
                  </a:extLst>
                </a:gridCol>
                <a:gridCol w="1447799">
                  <a:extLst>
                    <a:ext uri="{9D8B030D-6E8A-4147-A177-3AD203B41FA5}">
                      <a16:colId xmlns="" xmlns:a16="http://schemas.microsoft.com/office/drawing/2014/main" val="1933773747"/>
                    </a:ext>
                  </a:extLst>
                </a:gridCol>
              </a:tblGrid>
              <a:tr h="9905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 Narrow" panose="020B0606020202030204" pitchFamily="34" charset="0"/>
                        </a:rPr>
                        <a:t>Year</a:t>
                      </a:r>
                      <a:endParaRPr lang="en-US" sz="18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>
                          <a:effectLst/>
                          <a:latin typeface="Arial Narrow" panose="020B0606020202030204" pitchFamily="34" charset="0"/>
                        </a:rPr>
                        <a:t># </a:t>
                      </a:r>
                      <a:r>
                        <a:rPr lang="en-US" sz="1700" b="1" dirty="0" smtClean="0">
                          <a:effectLst/>
                          <a:latin typeface="Arial Narrow" panose="020B0606020202030204" pitchFamily="34" charset="0"/>
                        </a:rPr>
                        <a:t>Encounters </a:t>
                      </a:r>
                      <a:r>
                        <a:rPr lang="en-US" sz="1700" b="1" dirty="0">
                          <a:effectLst/>
                          <a:latin typeface="Arial Narrow" panose="020B0606020202030204" pitchFamily="34" charset="0"/>
                        </a:rPr>
                        <a:t>primary providers</a:t>
                      </a:r>
                      <a:endParaRPr lang="en-US" sz="17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 smtClean="0">
                          <a:effectLst/>
                          <a:latin typeface="Arial Narrow" panose="020B0606020202030204" pitchFamily="34" charset="0"/>
                        </a:rPr>
                        <a:t>Approximate # other interactions</a:t>
                      </a:r>
                      <a:endParaRPr lang="en-US" sz="1700" b="1" dirty="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 err="1" smtClean="0">
                          <a:effectLst/>
                          <a:latin typeface="Arial Narrow" panose="020B0606020202030204" pitchFamily="34" charset="0"/>
                        </a:rPr>
                        <a:t>Approx</a:t>
                      </a:r>
                      <a:r>
                        <a:rPr lang="en-US" sz="1700" b="1" dirty="0" smtClean="0">
                          <a:effectLst/>
                          <a:latin typeface="Arial Narrow" panose="020B0606020202030204" pitchFamily="34" charset="0"/>
                        </a:rPr>
                        <a:t> total # encounters</a:t>
                      </a:r>
                      <a:endParaRPr lang="en-US" sz="1700" b="1" dirty="0">
                        <a:ln>
                          <a:solidFill>
                            <a:schemeClr val="bg1"/>
                          </a:solidFill>
                        </a:ln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 Narrow" panose="020B0606020202030204" pitchFamily="34" charset="0"/>
                        </a:rPr>
                        <a:t># </a:t>
                      </a:r>
                      <a:r>
                        <a:rPr lang="en-US" sz="1800" b="1" dirty="0" smtClean="0">
                          <a:effectLst/>
                          <a:latin typeface="Arial Narrow" panose="020B0606020202030204" pitchFamily="34" charset="0"/>
                        </a:rPr>
                        <a:t>REPORTED EVENTS</a:t>
                      </a:r>
                      <a:endParaRPr lang="en-US" sz="18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48217058"/>
                  </a:ext>
                </a:extLst>
              </a:tr>
              <a:tr h="568645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</a:rPr>
                        <a:t>2017</a:t>
                      </a:r>
                      <a:endParaRPr lang="en-US" sz="10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2060"/>
                          </a:solidFill>
                          <a:effectLst/>
                        </a:rPr>
                        <a:t>231,972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695,916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927,888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99"/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r>
                        <a:rPr lang="en-US" sz="1800" dirty="0" smtClean="0">
                          <a:solidFill>
                            <a:srgbClr val="000099"/>
                          </a:solidFill>
                          <a:effectLst/>
                          <a:latin typeface="Arial Black" panose="020B0A04020102020204" pitchFamily="34" charset="0"/>
                        </a:rPr>
                        <a:t>258</a:t>
                      </a:r>
                      <a:endParaRPr lang="en-US" sz="1100" dirty="0">
                        <a:solidFill>
                          <a:srgbClr val="000099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64698128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2590800" y="4378642"/>
          <a:ext cx="5410200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2550">
                  <a:extLst>
                    <a:ext uri="{9D8B030D-6E8A-4147-A177-3AD203B41FA5}">
                      <a16:colId xmlns="" xmlns:a16="http://schemas.microsoft.com/office/drawing/2014/main" val="1221081835"/>
                    </a:ext>
                  </a:extLst>
                </a:gridCol>
                <a:gridCol w="1352550">
                  <a:extLst>
                    <a:ext uri="{9D8B030D-6E8A-4147-A177-3AD203B41FA5}">
                      <a16:colId xmlns="" xmlns:a16="http://schemas.microsoft.com/office/drawing/2014/main" val="4166217042"/>
                    </a:ext>
                  </a:extLst>
                </a:gridCol>
                <a:gridCol w="1352550">
                  <a:extLst>
                    <a:ext uri="{9D8B030D-6E8A-4147-A177-3AD203B41FA5}">
                      <a16:colId xmlns="" xmlns:a16="http://schemas.microsoft.com/office/drawing/2014/main" val="3007445897"/>
                    </a:ext>
                  </a:extLst>
                </a:gridCol>
                <a:gridCol w="1352550">
                  <a:extLst>
                    <a:ext uri="{9D8B030D-6E8A-4147-A177-3AD203B41FA5}">
                      <a16:colId xmlns="" xmlns:a16="http://schemas.microsoft.com/office/drawing/2014/main" val="1683544590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FFFF00"/>
                          </a:solidFill>
                          <a:latin typeface="Arial Black" panose="020B0A04020102020204" pitchFamily="34" charset="0"/>
                        </a:rPr>
                        <a:t>2017 reported events</a:t>
                      </a:r>
                      <a:endParaRPr lang="en-US" sz="2000" b="0" dirty="0">
                        <a:solidFill>
                          <a:srgbClr val="FFFF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72648841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13F"/>
                          </a:solidFill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lang="en-US" sz="1800" b="1" baseline="30000" dirty="0" smtClean="0">
                          <a:solidFill>
                            <a:srgbClr val="00013F"/>
                          </a:solidFill>
                          <a:latin typeface="Arial Narrow" panose="020B0606020202030204" pitchFamily="34" charset="0"/>
                        </a:rPr>
                        <a:t>st</a:t>
                      </a:r>
                      <a:r>
                        <a:rPr lang="en-US" sz="1800" b="1" dirty="0" smtClean="0">
                          <a:solidFill>
                            <a:srgbClr val="00013F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b="1" dirty="0" err="1" smtClean="0">
                          <a:solidFill>
                            <a:srgbClr val="00013F"/>
                          </a:solidFill>
                          <a:latin typeface="Arial Narrow" panose="020B0606020202030204" pitchFamily="34" charset="0"/>
                        </a:rPr>
                        <a:t>Qtr</a:t>
                      </a:r>
                      <a:endParaRPr lang="en-US" sz="1800" b="1" dirty="0">
                        <a:solidFill>
                          <a:srgbClr val="00013F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13F"/>
                          </a:solidFill>
                          <a:latin typeface="Arial Narrow" panose="020B0606020202030204" pitchFamily="34" charset="0"/>
                        </a:rPr>
                        <a:t>2</a:t>
                      </a:r>
                      <a:r>
                        <a:rPr lang="en-US" sz="1800" b="1" baseline="30000" dirty="0" smtClean="0">
                          <a:solidFill>
                            <a:srgbClr val="00013F"/>
                          </a:solidFill>
                          <a:latin typeface="Arial Narrow" panose="020B0606020202030204" pitchFamily="34" charset="0"/>
                        </a:rPr>
                        <a:t>nd</a:t>
                      </a:r>
                      <a:r>
                        <a:rPr lang="en-US" sz="1800" b="1" dirty="0" smtClean="0">
                          <a:solidFill>
                            <a:srgbClr val="00013F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b="1" dirty="0" err="1" smtClean="0">
                          <a:solidFill>
                            <a:srgbClr val="00013F"/>
                          </a:solidFill>
                          <a:latin typeface="Arial Narrow" panose="020B0606020202030204" pitchFamily="34" charset="0"/>
                        </a:rPr>
                        <a:t>Qtr</a:t>
                      </a:r>
                      <a:endParaRPr lang="en-US" sz="1800" b="1" dirty="0">
                        <a:solidFill>
                          <a:srgbClr val="00013F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13F"/>
                          </a:solidFill>
                          <a:latin typeface="Arial Narrow" panose="020B0606020202030204" pitchFamily="34" charset="0"/>
                        </a:rPr>
                        <a:t>3</a:t>
                      </a:r>
                      <a:r>
                        <a:rPr lang="en-US" sz="1800" b="1" baseline="30000" dirty="0" smtClean="0">
                          <a:solidFill>
                            <a:srgbClr val="00013F"/>
                          </a:solidFill>
                          <a:latin typeface="Arial Narrow" panose="020B0606020202030204" pitchFamily="34" charset="0"/>
                        </a:rPr>
                        <a:t>rd</a:t>
                      </a:r>
                      <a:r>
                        <a:rPr lang="en-US" sz="1800" b="1" dirty="0" smtClean="0">
                          <a:solidFill>
                            <a:srgbClr val="00013F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b="1" dirty="0" err="1" smtClean="0">
                          <a:solidFill>
                            <a:srgbClr val="00013F"/>
                          </a:solidFill>
                          <a:latin typeface="Arial Narrow" panose="020B0606020202030204" pitchFamily="34" charset="0"/>
                        </a:rPr>
                        <a:t>Qtr</a:t>
                      </a:r>
                      <a:endParaRPr lang="en-US" sz="1800" b="1" dirty="0">
                        <a:solidFill>
                          <a:srgbClr val="00013F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13F"/>
                          </a:solidFill>
                          <a:latin typeface="Arial Narrow" panose="020B0606020202030204" pitchFamily="34" charset="0"/>
                        </a:rPr>
                        <a:t>4</a:t>
                      </a:r>
                      <a:r>
                        <a:rPr lang="en-US" sz="1800" b="1" baseline="30000" dirty="0" smtClean="0">
                          <a:solidFill>
                            <a:srgbClr val="00013F"/>
                          </a:solidFill>
                          <a:latin typeface="Arial Narrow" panose="020B0606020202030204" pitchFamily="34" charset="0"/>
                        </a:rPr>
                        <a:t>th</a:t>
                      </a:r>
                      <a:r>
                        <a:rPr lang="en-US" sz="1800" b="1" dirty="0" smtClean="0">
                          <a:solidFill>
                            <a:srgbClr val="00013F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b="1" dirty="0" err="1" smtClean="0">
                          <a:solidFill>
                            <a:srgbClr val="00013F"/>
                          </a:solidFill>
                          <a:latin typeface="Arial Narrow" panose="020B0606020202030204" pitchFamily="34" charset="0"/>
                        </a:rPr>
                        <a:t>Qtr</a:t>
                      </a:r>
                      <a:endParaRPr lang="en-US" sz="1800" b="1" dirty="0">
                        <a:solidFill>
                          <a:srgbClr val="00013F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8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7362382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13F"/>
                          </a:solidFill>
                          <a:latin typeface="Calibri" panose="020F0502020204030204" pitchFamily="34" charset="0"/>
                        </a:rPr>
                        <a:t>Jan-Mar</a:t>
                      </a:r>
                      <a:endParaRPr lang="en-US" sz="1800" b="1" dirty="0">
                        <a:solidFill>
                          <a:srgbClr val="00013F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13F"/>
                          </a:solidFill>
                          <a:latin typeface="Calibri" panose="020F0502020204030204" pitchFamily="34" charset="0"/>
                        </a:rPr>
                        <a:t>Apr-June</a:t>
                      </a:r>
                      <a:endParaRPr lang="en-US" sz="1800" b="1" dirty="0">
                        <a:solidFill>
                          <a:srgbClr val="00013F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13F"/>
                          </a:solidFill>
                          <a:latin typeface="Calibri" panose="020F0502020204030204" pitchFamily="34" charset="0"/>
                        </a:rPr>
                        <a:t>July-Sept</a:t>
                      </a:r>
                      <a:endParaRPr lang="en-US" sz="1800" b="1" dirty="0">
                        <a:solidFill>
                          <a:srgbClr val="00013F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13F"/>
                          </a:solidFill>
                          <a:latin typeface="Calibri" panose="020F0502020204030204" pitchFamily="34" charset="0"/>
                        </a:rPr>
                        <a:t>Oct-Dec</a:t>
                      </a:r>
                      <a:endParaRPr lang="en-US" sz="1800" b="1" dirty="0">
                        <a:solidFill>
                          <a:srgbClr val="00013F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8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33923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99"/>
                          </a:solidFill>
                          <a:latin typeface="Arial Black" panose="020B0A04020102020204" pitchFamily="34" charset="0"/>
                        </a:rPr>
                        <a:t>35</a:t>
                      </a:r>
                      <a:endParaRPr lang="en-US" sz="2400" dirty="0">
                        <a:solidFill>
                          <a:srgbClr val="000099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99"/>
                          </a:solidFill>
                          <a:latin typeface="Arial Black" panose="020B0A04020102020204" pitchFamily="34" charset="0"/>
                        </a:rPr>
                        <a:t>40</a:t>
                      </a:r>
                      <a:endParaRPr lang="en-US" sz="2400" dirty="0">
                        <a:solidFill>
                          <a:srgbClr val="000099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99"/>
                          </a:solidFill>
                          <a:latin typeface="Arial Black" panose="020B0A04020102020204" pitchFamily="34" charset="0"/>
                        </a:rPr>
                        <a:t>72</a:t>
                      </a:r>
                      <a:endParaRPr lang="en-US" sz="2400" dirty="0">
                        <a:solidFill>
                          <a:srgbClr val="000099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99"/>
                          </a:solidFill>
                          <a:latin typeface="Arial Black" panose="020B0A04020102020204" pitchFamily="34" charset="0"/>
                        </a:rPr>
                        <a:t>111</a:t>
                      </a:r>
                      <a:endParaRPr lang="en-US" sz="2400" dirty="0">
                        <a:solidFill>
                          <a:srgbClr val="000099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66801817"/>
                  </a:ext>
                </a:extLst>
              </a:tr>
            </a:tbl>
          </a:graphicData>
        </a:graphic>
      </p:graphicFrame>
      <p:cxnSp>
        <p:nvCxnSpPr>
          <p:cNvPr id="11" name="Straight Arrow Connector 10"/>
          <p:cNvCxnSpPr/>
          <p:nvPr/>
        </p:nvCxnSpPr>
        <p:spPr bwMode="auto">
          <a:xfrm flipH="1">
            <a:off x="5295900" y="3550329"/>
            <a:ext cx="342900" cy="809343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Line Callout 1 9"/>
          <p:cNvSpPr/>
          <p:nvPr/>
        </p:nvSpPr>
        <p:spPr bwMode="auto">
          <a:xfrm>
            <a:off x="5715000" y="1257459"/>
            <a:ext cx="3200399" cy="563186"/>
          </a:xfrm>
          <a:prstGeom prst="borderCallout1">
            <a:avLst>
              <a:gd name="adj1" fmla="val 100642"/>
              <a:gd name="adj2" fmla="val 53094"/>
              <a:gd name="adj3" fmla="val 360292"/>
              <a:gd name="adj4" fmla="val 4175"/>
            </a:avLst>
          </a:prstGeom>
          <a:solidFill>
            <a:srgbClr val="FFFF00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92100" indent="-225425"/>
            <a:r>
              <a:rPr lang="en-US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Education began </a:t>
            </a:r>
            <a:r>
              <a:rPr lang="en-US" sz="16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summer ‘17</a:t>
            </a:r>
            <a:r>
              <a:rPr lang="en-US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; </a:t>
            </a:r>
          </a:p>
          <a:p>
            <a:pPr marL="292100" indent="-225425"/>
            <a:r>
              <a:rPr lang="en-US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Reporting system changed Sept ‘17</a:t>
            </a:r>
          </a:p>
        </p:txBody>
      </p:sp>
    </p:spTree>
    <p:extLst>
      <p:ext uri="{BB962C8B-B14F-4D97-AF65-F5344CB8AC3E}">
        <p14:creationId xmlns:p14="http://schemas.microsoft.com/office/powerpoint/2010/main" val="3030895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7467600" cy="762000"/>
          </a:xfrm>
        </p:spPr>
        <p:txBody>
          <a:bodyPr/>
          <a:lstStyle/>
          <a:p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Next steps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910493"/>
            <a:ext cx="8610600" cy="2280986"/>
          </a:xfrm>
        </p:spPr>
        <p:txBody>
          <a:bodyPr/>
          <a:lstStyle/>
          <a:p>
            <a:pPr marL="795338">
              <a:buSzPct val="65000"/>
              <a:buFont typeface="Wingdings" panose="05000000000000000000" pitchFamily="2" charset="2"/>
              <a:buChar char="R"/>
            </a:pPr>
            <a:r>
              <a:rPr lang="en-US" sz="2600" b="1" dirty="0" smtClean="0">
                <a:latin typeface="Arial Narrow" panose="020B0606020202030204" pitchFamily="34" charset="0"/>
              </a:rPr>
              <a:t>Continue to support staff to recognize &amp; report events</a:t>
            </a:r>
          </a:p>
          <a:p>
            <a:pPr marL="795338">
              <a:buSzPct val="65000"/>
              <a:buFont typeface="Wingdings" panose="05000000000000000000" pitchFamily="2" charset="2"/>
              <a:buChar char="R"/>
            </a:pPr>
            <a:r>
              <a:rPr lang="en-US" sz="2600" b="1" dirty="0" smtClean="0">
                <a:latin typeface="Arial Narrow" panose="020B0606020202030204" pitchFamily="34" charset="0"/>
              </a:rPr>
              <a:t>Examine current barriers to reporting</a:t>
            </a:r>
          </a:p>
          <a:p>
            <a:pPr marL="795338">
              <a:buSzPct val="65000"/>
              <a:buFont typeface="Wingdings" panose="05000000000000000000" pitchFamily="2" charset="2"/>
              <a:buChar char="R"/>
            </a:pPr>
            <a:r>
              <a:rPr lang="en-US" sz="2600" b="1" dirty="0" smtClean="0">
                <a:latin typeface="Arial Narrow" panose="020B0606020202030204" pitchFamily="34" charset="0"/>
              </a:rPr>
              <a:t>Help modify a new event reporting system to best capture the needs of the ambulatory practices </a:t>
            </a:r>
          </a:p>
          <a:p>
            <a:pPr marL="795338">
              <a:buSzPct val="65000"/>
              <a:buFont typeface="Wingdings" panose="05000000000000000000" pitchFamily="2" charset="2"/>
              <a:buChar char="R"/>
            </a:pPr>
            <a:r>
              <a:rPr lang="en-US" sz="2600" b="1" dirty="0" smtClean="0">
                <a:latin typeface="Arial Narrow" panose="020B0606020202030204" pitchFamily="34" charset="0"/>
              </a:rPr>
              <a:t>Help launch the new system</a:t>
            </a:r>
            <a:endParaRPr lang="en-US" sz="2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4038600"/>
            <a:ext cx="5632448" cy="2317350"/>
          </a:xfrm>
          <a:prstGeom prst="rect">
            <a:avLst/>
          </a:prstGeom>
        </p:spPr>
      </p:pic>
      <p:sp>
        <p:nvSpPr>
          <p:cNvPr id="6" name="Flowchart: Or 5"/>
          <p:cNvSpPr/>
          <p:nvPr/>
        </p:nvSpPr>
        <p:spPr bwMode="auto">
          <a:xfrm>
            <a:off x="5705946" y="4780682"/>
            <a:ext cx="1371600" cy="1391518"/>
          </a:xfrm>
          <a:prstGeom prst="flowChartOr">
            <a:avLst/>
          </a:prstGeom>
          <a:gradFill flip="none" rotWithShape="1">
            <a:gsLst>
              <a:gs pos="0">
                <a:srgbClr val="0B4EAC">
                  <a:tint val="66000"/>
                  <a:satMod val="160000"/>
                </a:srgbClr>
              </a:gs>
              <a:gs pos="50000">
                <a:srgbClr val="0B4EAC">
                  <a:tint val="44500"/>
                  <a:satMod val="160000"/>
                </a:srgbClr>
              </a:gs>
              <a:gs pos="100000">
                <a:srgbClr val="0B4EAC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Flowchart: Or 7"/>
          <p:cNvSpPr/>
          <p:nvPr/>
        </p:nvSpPr>
        <p:spPr bwMode="auto">
          <a:xfrm>
            <a:off x="2057400" y="4757555"/>
            <a:ext cx="1359176" cy="1414645"/>
          </a:xfrm>
          <a:prstGeom prst="flowChartOr">
            <a:avLst/>
          </a:prstGeom>
          <a:gradFill flip="none" rotWithShape="1">
            <a:gsLst>
              <a:gs pos="0">
                <a:srgbClr val="0B4EAC">
                  <a:tint val="66000"/>
                  <a:satMod val="160000"/>
                </a:srgbClr>
              </a:gs>
              <a:gs pos="50000">
                <a:srgbClr val="0B4EAC">
                  <a:tint val="44500"/>
                  <a:satMod val="160000"/>
                </a:srgbClr>
              </a:gs>
              <a:gs pos="100000">
                <a:srgbClr val="0B4EAC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Flowchart: Or 8"/>
          <p:cNvSpPr/>
          <p:nvPr/>
        </p:nvSpPr>
        <p:spPr bwMode="auto">
          <a:xfrm>
            <a:off x="3901994" y="4780683"/>
            <a:ext cx="1371600" cy="1391517"/>
          </a:xfrm>
          <a:prstGeom prst="flowChartOr">
            <a:avLst/>
          </a:prstGeom>
          <a:gradFill flip="none" rotWithShape="1">
            <a:gsLst>
              <a:gs pos="0">
                <a:srgbClr val="0B4EAC">
                  <a:tint val="66000"/>
                  <a:satMod val="160000"/>
                </a:srgbClr>
              </a:gs>
              <a:gs pos="50000">
                <a:srgbClr val="0B4EAC">
                  <a:tint val="44500"/>
                  <a:satMod val="160000"/>
                </a:srgbClr>
              </a:gs>
              <a:gs pos="100000">
                <a:srgbClr val="0B4EAC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48319" y="4991648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388"/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Act     Plan</a:t>
            </a:r>
          </a:p>
          <a:p>
            <a:pPr marL="52388"/>
            <a:endParaRPr lang="en-US" sz="1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2388"/>
            <a:r>
              <a:rPr lang="en-US" sz="17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Study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Do</a:t>
            </a:r>
            <a:endParaRPr lang="en-US" sz="1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01994" y="5016781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388"/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Act     Plan</a:t>
            </a:r>
          </a:p>
          <a:p>
            <a:pPr marL="52388"/>
            <a:endParaRPr lang="en-US" sz="1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2388"/>
            <a:r>
              <a:rPr lang="en-US" sz="17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Study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Do</a:t>
            </a:r>
            <a:endParaRPr lang="en-US" sz="1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05946" y="5006341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388"/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Act     Plan</a:t>
            </a:r>
          </a:p>
          <a:p>
            <a:pPr marL="52388"/>
            <a:endParaRPr lang="en-US" sz="1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2388"/>
            <a:r>
              <a:rPr lang="en-US" sz="17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Study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Do</a:t>
            </a:r>
            <a:endParaRPr lang="en-US" sz="1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7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097280"/>
            <a:ext cx="7086600" cy="1036321"/>
          </a:xfrm>
        </p:spPr>
        <p:txBody>
          <a:bodyPr/>
          <a:lstStyle/>
          <a:p>
            <a:pPr algn="ctr"/>
            <a:r>
              <a:rPr lang="en-US" sz="1400" b="0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/>
            </a:r>
            <a:br>
              <a:rPr lang="en-US" sz="1400" b="0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</a:br>
            <a:r>
              <a:rPr lang="en-US" sz="4000" b="0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Contact us</a:t>
            </a:r>
            <a:r>
              <a:rPr lang="en-US" sz="4000" b="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: </a:t>
            </a:r>
            <a:endParaRPr lang="en-US" b="0" dirty="0">
              <a:latin typeface="Berlin Sans FB" panose="020E0602020502020306" pitchFamily="34" charset="0"/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1828800" y="2438400"/>
            <a:ext cx="5597434" cy="3535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buSzPct val="75000"/>
            </a:pPr>
            <a:r>
              <a:rPr lang="en-US" sz="2000" dirty="0" smtClean="0">
                <a:latin typeface="Berlin Sans FB" panose="020E0602020502020306" pitchFamily="34" charset="0"/>
              </a:rPr>
              <a:t>Mara </a:t>
            </a:r>
            <a:r>
              <a:rPr lang="en-US" sz="2000" dirty="0">
                <a:latin typeface="Berlin Sans FB" panose="020E0602020502020306" pitchFamily="34" charset="0"/>
              </a:rPr>
              <a:t>Aronson, MS, RN, GCNS-BC, FASCP, CPHQ</a:t>
            </a:r>
          </a:p>
          <a:p>
            <a:pPr>
              <a:spcBef>
                <a:spcPts val="0"/>
              </a:spcBef>
              <a:buSzPct val="75000"/>
            </a:pPr>
            <a:r>
              <a:rPr lang="en-US" sz="1800" dirty="0">
                <a:latin typeface="Berlin Sans FB" panose="020E0602020502020306" pitchFamily="34" charset="0"/>
              </a:rPr>
              <a:t>  </a:t>
            </a:r>
            <a:r>
              <a:rPr lang="en-US" sz="1800" dirty="0" smtClean="0">
                <a:latin typeface="Berlin Sans FB" panose="020E0602020502020306" pitchFamily="34" charset="0"/>
              </a:rPr>
              <a:t>   </a:t>
            </a:r>
            <a:r>
              <a:rPr lang="en-US" sz="1800" dirty="0">
                <a:latin typeface="Berlin Sans FB" panose="020E0602020502020306" pitchFamily="34" charset="0"/>
              </a:rPr>
              <a:t>Patient Safety &amp; Quality </a:t>
            </a:r>
            <a:r>
              <a:rPr lang="en-US" sz="1800" dirty="0" smtClean="0">
                <a:latin typeface="Berlin Sans FB" panose="020E0602020502020306" pitchFamily="34" charset="0"/>
              </a:rPr>
              <a:t>RN</a:t>
            </a:r>
          </a:p>
          <a:p>
            <a:pPr>
              <a:spcBef>
                <a:spcPts val="0"/>
              </a:spcBef>
              <a:buSzPct val="75000"/>
            </a:pPr>
            <a:r>
              <a:rPr lang="en-US" sz="1800" dirty="0">
                <a:latin typeface="Berlin Sans FB" panose="020E0602020502020306" pitchFamily="34" charset="0"/>
              </a:rPr>
              <a:t> </a:t>
            </a:r>
            <a:r>
              <a:rPr lang="en-US" sz="1800" dirty="0" smtClean="0">
                <a:latin typeface="Berlin Sans FB" panose="020E0602020502020306" pitchFamily="34" charset="0"/>
              </a:rPr>
              <a:t>   </a:t>
            </a:r>
            <a:r>
              <a:rPr lang="en-US" sz="1800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.</a:t>
            </a:r>
            <a:r>
              <a:rPr lang="en-US" sz="1800" dirty="0" smtClean="0">
                <a:solidFill>
                  <a:srgbClr val="0F5AC3"/>
                </a:solidFill>
                <a:latin typeface="Berlin Sans FB" panose="020E0602020502020306" pitchFamily="34" charset="0"/>
              </a:rPr>
              <a:t>maronson@elliot-hs.org</a:t>
            </a:r>
            <a:r>
              <a:rPr lang="en-US" sz="1800" dirty="0" smtClean="0">
                <a:latin typeface="Berlin Sans FB" panose="020E0602020502020306" pitchFamily="34" charset="0"/>
              </a:rPr>
              <a:t>                  </a:t>
            </a:r>
            <a:r>
              <a:rPr lang="en-US" sz="1800" dirty="0">
                <a:latin typeface="Berlin Sans FB" panose="020E0602020502020306" pitchFamily="34" charset="0"/>
              </a:rPr>
              <a:t>603-663-2472</a:t>
            </a:r>
          </a:p>
          <a:p>
            <a:pPr>
              <a:spcBef>
                <a:spcPts val="0"/>
              </a:spcBef>
              <a:buSzPct val="75000"/>
            </a:pPr>
            <a:r>
              <a:rPr lang="en-US" sz="1800" dirty="0" smtClean="0">
                <a:latin typeface="Berlin Sans FB" panose="020E0602020502020306" pitchFamily="34" charset="0"/>
              </a:rPr>
              <a:t>  </a:t>
            </a:r>
          </a:p>
          <a:p>
            <a:pPr>
              <a:spcBef>
                <a:spcPts val="0"/>
              </a:spcBef>
              <a:buSzPct val="75000"/>
            </a:pPr>
            <a:r>
              <a:rPr lang="en-US" sz="2000" dirty="0" smtClean="0">
                <a:latin typeface="Berlin Sans FB" panose="020E0602020502020306" pitchFamily="34" charset="0"/>
              </a:rPr>
              <a:t>Melissa </a:t>
            </a:r>
            <a:r>
              <a:rPr lang="en-US" sz="2000" dirty="0">
                <a:latin typeface="Berlin Sans FB" panose="020E0602020502020306" pitchFamily="34" charset="0"/>
              </a:rPr>
              <a:t>Taylor, BS, RN-BC</a:t>
            </a:r>
          </a:p>
          <a:p>
            <a:pPr>
              <a:spcBef>
                <a:spcPts val="0"/>
              </a:spcBef>
              <a:buSzPct val="75000"/>
            </a:pPr>
            <a:r>
              <a:rPr lang="en-US" sz="1800" dirty="0">
                <a:latin typeface="Berlin Sans FB" panose="020E0602020502020306" pitchFamily="34" charset="0"/>
              </a:rPr>
              <a:t> </a:t>
            </a:r>
            <a:r>
              <a:rPr lang="en-US" sz="1800" dirty="0" smtClean="0">
                <a:latin typeface="Berlin Sans FB" panose="020E0602020502020306" pitchFamily="34" charset="0"/>
              </a:rPr>
              <a:t>    </a:t>
            </a:r>
            <a:r>
              <a:rPr lang="en-US" sz="1800" dirty="0">
                <a:latin typeface="Berlin Sans FB" panose="020E0602020502020306" pitchFamily="34" charset="0"/>
              </a:rPr>
              <a:t>Director of Nursing for Primary Care </a:t>
            </a:r>
          </a:p>
          <a:p>
            <a:pPr>
              <a:spcBef>
                <a:spcPts val="0"/>
              </a:spcBef>
              <a:buSzPct val="75000"/>
            </a:pPr>
            <a:r>
              <a:rPr lang="en-US" sz="1800" dirty="0">
                <a:latin typeface="Berlin Sans FB" panose="020E0602020502020306" pitchFamily="34" charset="0"/>
              </a:rPr>
              <a:t>    </a:t>
            </a:r>
            <a:r>
              <a:rPr lang="en-US" sz="1800" dirty="0">
                <a:solidFill>
                  <a:schemeClr val="bg1"/>
                </a:solidFill>
                <a:latin typeface="Berlin Sans FB" panose="020E0602020502020306" pitchFamily="34" charset="0"/>
              </a:rPr>
              <a:t>.</a:t>
            </a:r>
            <a:r>
              <a:rPr lang="en-US" sz="1800" dirty="0" smtClean="0">
                <a:solidFill>
                  <a:srgbClr val="0F5AC3"/>
                </a:solidFill>
                <a:latin typeface="Berlin Sans FB" panose="020E0602020502020306" pitchFamily="34" charset="0"/>
              </a:rPr>
              <a:t>mtaylor@elliot-hs.org</a:t>
            </a:r>
            <a:r>
              <a:rPr lang="en-US" sz="1800" dirty="0" smtClean="0">
                <a:latin typeface="Berlin Sans FB" panose="020E0602020502020306" pitchFamily="34" charset="0"/>
              </a:rPr>
              <a:t>                     603-663-3503</a:t>
            </a:r>
            <a:endParaRPr lang="en-US" sz="1800" dirty="0">
              <a:latin typeface="Berlin Sans FB" panose="020E0602020502020306" pitchFamily="34" charset="0"/>
            </a:endParaRPr>
          </a:p>
          <a:p>
            <a:pPr>
              <a:spcBef>
                <a:spcPts val="0"/>
              </a:spcBef>
              <a:buSzPct val="75000"/>
            </a:pPr>
            <a:r>
              <a:rPr lang="en-US" sz="1800" dirty="0">
                <a:latin typeface="Berlin Sans FB" panose="020E0602020502020306" pitchFamily="34" charset="0"/>
              </a:rPr>
              <a:t> </a:t>
            </a:r>
            <a:endParaRPr lang="en-US" sz="1800" dirty="0" smtClean="0">
              <a:latin typeface="Berlin Sans FB" panose="020E0602020502020306" pitchFamily="34" charset="0"/>
            </a:endParaRPr>
          </a:p>
          <a:p>
            <a:pPr>
              <a:spcBef>
                <a:spcPts val="0"/>
              </a:spcBef>
              <a:buSzPct val="75000"/>
            </a:pPr>
            <a:r>
              <a:rPr lang="en-US" sz="2000" dirty="0" smtClean="0">
                <a:latin typeface="Berlin Sans FB" panose="020E0602020502020306" pitchFamily="34" charset="0"/>
              </a:rPr>
              <a:t>Anna </a:t>
            </a:r>
            <a:r>
              <a:rPr lang="en-US" sz="2000" dirty="0">
                <a:latin typeface="Berlin Sans FB" panose="020E0602020502020306" pitchFamily="34" charset="0"/>
              </a:rPr>
              <a:t>Holland, RN </a:t>
            </a:r>
          </a:p>
          <a:p>
            <a:pPr>
              <a:spcBef>
                <a:spcPts val="0"/>
              </a:spcBef>
              <a:buSzPct val="75000"/>
            </a:pPr>
            <a:r>
              <a:rPr lang="en-US" sz="1800" dirty="0">
                <a:latin typeface="Berlin Sans FB" panose="020E0602020502020306" pitchFamily="34" charset="0"/>
              </a:rPr>
              <a:t>  </a:t>
            </a:r>
            <a:r>
              <a:rPr lang="en-US" sz="1800" dirty="0" smtClean="0">
                <a:latin typeface="Berlin Sans FB" panose="020E0602020502020306" pitchFamily="34" charset="0"/>
              </a:rPr>
              <a:t>   </a:t>
            </a:r>
            <a:r>
              <a:rPr lang="en-US" sz="1800" dirty="0">
                <a:latin typeface="Berlin Sans FB" panose="020E0602020502020306" pitchFamily="34" charset="0"/>
              </a:rPr>
              <a:t>Resource Nurse</a:t>
            </a:r>
          </a:p>
          <a:p>
            <a:pPr>
              <a:spcBef>
                <a:spcPts val="0"/>
              </a:spcBef>
              <a:buSzPct val="75000"/>
            </a:pPr>
            <a:r>
              <a:rPr lang="en-US" sz="1800" dirty="0">
                <a:latin typeface="Berlin Sans FB" panose="020E0602020502020306" pitchFamily="34" charset="0"/>
              </a:rPr>
              <a:t>    </a:t>
            </a:r>
            <a:r>
              <a:rPr lang="en-US" sz="1800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.</a:t>
            </a:r>
            <a:r>
              <a:rPr lang="en-US" sz="1800" dirty="0" smtClean="0">
                <a:solidFill>
                  <a:srgbClr val="0F5AC3"/>
                </a:solidFill>
                <a:latin typeface="Berlin Sans FB" panose="020E0602020502020306" pitchFamily="34" charset="0"/>
              </a:rPr>
              <a:t>aholland@elliot-hs.org</a:t>
            </a:r>
            <a:r>
              <a:rPr lang="en-US" sz="1800" dirty="0" smtClean="0">
                <a:latin typeface="Berlin Sans FB" panose="020E0602020502020306" pitchFamily="34" charset="0"/>
              </a:rPr>
              <a:t>                    603-552-1448</a:t>
            </a:r>
            <a:endParaRPr lang="en-US" sz="1800" dirty="0">
              <a:latin typeface="Berlin Sans FB" panose="020E0602020502020306" pitchFamily="34" charset="0"/>
            </a:endParaRPr>
          </a:p>
          <a:p>
            <a:pPr>
              <a:spcBef>
                <a:spcPts val="0"/>
              </a:spcBef>
              <a:buSzPct val="75000"/>
            </a:pPr>
            <a:endParaRPr lang="en-US" sz="1800" dirty="0">
              <a:latin typeface="Berlin Sans FB" panose="020E0602020502020306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2057400" y="3505200"/>
            <a:ext cx="4798422" cy="0"/>
          </a:xfrm>
          <a:prstGeom prst="line">
            <a:avLst/>
          </a:prstGeom>
          <a:ln>
            <a:headEnd type="none" w="med" len="med"/>
            <a:tailEnd type="non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 bwMode="auto">
          <a:xfrm>
            <a:off x="2057400" y="4648200"/>
            <a:ext cx="4798422" cy="0"/>
          </a:xfrm>
          <a:prstGeom prst="line">
            <a:avLst/>
          </a:prstGeom>
          <a:ln>
            <a:headEnd type="none" w="med" len="med"/>
            <a:tailEnd type="non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Callout 14"/>
          <p:cNvSpPr/>
          <p:nvPr/>
        </p:nvSpPr>
        <p:spPr bwMode="auto">
          <a:xfrm>
            <a:off x="381000" y="685801"/>
            <a:ext cx="2362200" cy="1493521"/>
          </a:xfrm>
          <a:prstGeom prst="wedgeEllipseCallout">
            <a:avLst>
              <a:gd name="adj1" fmla="val 77563"/>
              <a:gd name="adj2" fmla="val 6862"/>
            </a:avLst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We’d love to hear from</a:t>
            </a:r>
            <a:r>
              <a:rPr kumimoji="0" lang="en-US" b="1" i="0" u="none" strike="noStrike" cap="none" normalizeH="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you!</a:t>
            </a:r>
            <a:endParaRPr kumimoji="0" lang="en-US" b="1" i="0" u="none" strike="noStrike" cap="none" normalizeH="0" baseline="0" dirty="0" smtClean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21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HS Powerpoint Templat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1E569F"/>
      </a:accent1>
      <a:accent2>
        <a:srgbClr val="F4C20E"/>
      </a:accent2>
      <a:accent3>
        <a:srgbClr val="FFFFFF"/>
      </a:accent3>
      <a:accent4>
        <a:srgbClr val="000000"/>
      </a:accent4>
      <a:accent5>
        <a:srgbClr val="ABB4CD"/>
      </a:accent5>
      <a:accent6>
        <a:srgbClr val="DDB00C"/>
      </a:accent6>
      <a:hlink>
        <a:srgbClr val="A4C100"/>
      </a:hlink>
      <a:folHlink>
        <a:srgbClr val="6D9FC5"/>
      </a:folHlink>
    </a:clrScheme>
    <a:fontScheme name="Office Theme">
      <a:majorFont>
        <a:latin typeface="Tim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14C8BE530D704EA955DD8C5B756F79" ma:contentTypeVersion="1" ma:contentTypeDescription="Create a new document." ma:contentTypeScope="" ma:versionID="f7a3209c6a081f6227f4860964871f99">
  <xsd:schema xmlns:xsd="http://www.w3.org/2001/XMLSchema" xmlns:xs="http://www.w3.org/2001/XMLSchema" xmlns:p="http://schemas.microsoft.com/office/2006/metadata/properties" xmlns:ns2="9e2236db-2e89-4d5b-b297-22875386acac" targetNamespace="http://schemas.microsoft.com/office/2006/metadata/properties" ma:root="true" ma:fieldsID="4795a936aacc0e664c548b049fb42055" ns2:_="">
    <xsd:import namespace="9e2236db-2e89-4d5b-b297-22875386aca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2236db-2e89-4d5b-b297-22875386aca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e2236db-2e89-4d5b-b297-22875386acac">CX5EFE3CC7JZ-1850682920-44</_dlc_DocId>
    <_dlc_DocIdUrl xmlns="9e2236db-2e89-4d5b-b297-22875386acac">
      <Url>https://marketing.elliot-hs.org/_layouts/15/DocIdRedir.aspx?ID=CX5EFE3CC7JZ-1850682920-44</Url>
      <Description>CX5EFE3CC7JZ-1850682920-44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2F5BCD2-D522-473E-A126-791601730ACF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5114C962-17E6-479D-94F5-96641500B6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2236db-2e89-4d5b-b297-22875386ac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508E544-BC5F-4A67-B4E0-D4F99DEB6BDD}">
  <ds:schemaRefs>
    <ds:schemaRef ds:uri="http://purl.org/dc/dcmitype/"/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9e2236db-2e89-4d5b-b297-22875386acac"/>
    <ds:schemaRef ds:uri="http://schemas.microsoft.com/office/2006/metadata/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C34E6F82-3ECD-43A8-830A-2B432DB8B23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EHS Powerpoint Template.pot</Template>
  <TotalTime>804</TotalTime>
  <Words>864</Words>
  <Application>Microsoft Office PowerPoint</Application>
  <PresentationFormat>On-screen Show (4:3)</PresentationFormat>
  <Paragraphs>289</Paragraphs>
  <Slides>28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EHS Powerpoint Template</vt:lpstr>
      <vt:lpstr>PowerPoint Presentation</vt:lpstr>
      <vt:lpstr>Elliot Health System  member of SolutioNHealth</vt:lpstr>
      <vt:lpstr>Elliot Ambulatory Care </vt:lpstr>
      <vt:lpstr>Recognizing “under-reporting”</vt:lpstr>
      <vt:lpstr>Reporting prior to ‘campaign’</vt:lpstr>
      <vt:lpstr>Identifying barriers to reporting</vt:lpstr>
      <vt:lpstr>Identified barriers</vt:lpstr>
      <vt:lpstr>Establishing Just Culture</vt:lpstr>
      <vt:lpstr>Event reporting system</vt:lpstr>
      <vt:lpstr>Changes to Event-Reporting System</vt:lpstr>
      <vt:lpstr>Category change:</vt:lpstr>
      <vt:lpstr>Category change:</vt:lpstr>
      <vt:lpstr>Sub-Category change:</vt:lpstr>
      <vt:lpstr>Sub-Category change:</vt:lpstr>
      <vt:lpstr>Education of Mgrs &amp; Staff</vt:lpstr>
      <vt:lpstr>Primary Care Patient Safety Team:</vt:lpstr>
      <vt:lpstr>Primary Care Patient Safety Team:</vt:lpstr>
      <vt:lpstr>Follow ups:</vt:lpstr>
      <vt:lpstr>Monthly Amb Care Newsletter</vt:lpstr>
      <vt:lpstr>Practice Resource Nurse</vt:lpstr>
      <vt:lpstr>New: Director of Primary Care Nsg </vt:lpstr>
      <vt:lpstr>Staff Nurse</vt:lpstr>
      <vt:lpstr>Staff Nurse</vt:lpstr>
      <vt:lpstr>Resource/Staff Nurse</vt:lpstr>
      <vt:lpstr>Impact on # events: </vt:lpstr>
      <vt:lpstr>Immediate impact:</vt:lpstr>
      <vt:lpstr>Next steps:</vt:lpstr>
      <vt:lpstr> Contact us: </vt:lpstr>
    </vt:vector>
  </TitlesOfParts>
  <Company>Clover Creative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Shawn Dixon</dc:creator>
  <cp:lastModifiedBy>Amelia Cook</cp:lastModifiedBy>
  <cp:revision>43</cp:revision>
  <cp:lastPrinted>2019-02-01T14:58:13Z</cp:lastPrinted>
  <dcterms:created xsi:type="dcterms:W3CDTF">2016-01-07T17:05:29Z</dcterms:created>
  <dcterms:modified xsi:type="dcterms:W3CDTF">2019-03-26T17:08:01Z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0x0101002814C8BE530D704EA955DD8C5B756F79</vt:lpwstr>
  </property>
  <property fmtid="{D5CDD505-2E9C-101B-9397-08002B2CF9AE}" pid="3" name="_dlc_DocIdItemGuid">
    <vt:lpwstr>6d0e8769-4bfc-430e-aaf9-dc783d0e44f9</vt:lpwstr>
  </property>
</Properties>
</file>